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  <p:sldMasterId id="2147483679" r:id="rId3"/>
  </p:sldMasterIdLst>
  <p:notesMasterIdLst>
    <p:notesMasterId r:id="rId19"/>
  </p:notesMasterIdLst>
  <p:sldIdLst>
    <p:sldId id="256" r:id="rId4"/>
    <p:sldId id="461" r:id="rId5"/>
    <p:sldId id="257" r:id="rId6"/>
    <p:sldId id="454" r:id="rId7"/>
    <p:sldId id="467" r:id="rId8"/>
    <p:sldId id="468" r:id="rId9"/>
    <p:sldId id="469" r:id="rId10"/>
    <p:sldId id="470" r:id="rId11"/>
    <p:sldId id="471" r:id="rId12"/>
    <p:sldId id="472" r:id="rId13"/>
    <p:sldId id="473" r:id="rId14"/>
    <p:sldId id="474" r:id="rId15"/>
    <p:sldId id="475" r:id="rId16"/>
    <p:sldId id="463" r:id="rId17"/>
    <p:sldId id="458" r:id="rId18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Roboto Light" panose="020F0302020204030204" pitchFamily="34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865A6A1-EB45-4525-89A6-CB3BD430D531}">
          <p14:sldIdLst>
            <p14:sldId id="256"/>
            <p14:sldId id="461"/>
            <p14:sldId id="257"/>
          </p14:sldIdLst>
        </p14:section>
        <p14:section name="dense matmul gustav" id="{870E3B29-350E-CE4E-9DFE-3645BAE98000}">
          <p14:sldIdLst>
            <p14:sldId id="454"/>
            <p14:sldId id="467"/>
            <p14:sldId id="468"/>
            <p14:sldId id="469"/>
          </p14:sldIdLst>
        </p14:section>
        <p14:section name="SpMM emulation" id="{7E75A260-0261-D74C-A030-C6139195E140}">
          <p14:sldIdLst>
            <p14:sldId id="470"/>
            <p14:sldId id="471"/>
            <p14:sldId id="472"/>
            <p14:sldId id="473"/>
          </p14:sldIdLst>
        </p14:section>
        <p14:section name="vfwxmacc.vf" id="{38B6E92E-D135-924B-B665-0D38440C685E}">
          <p14:sldIdLst>
            <p14:sldId id="474"/>
            <p14:sldId id="475"/>
            <p14:sldId id="463"/>
            <p14:sldId id="4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FFC"/>
    <a:srgbClr val="FFE6E4"/>
    <a:srgbClr val="FCEADA"/>
    <a:srgbClr val="DCE6CD"/>
    <a:srgbClr val="168638"/>
    <a:srgbClr val="C6E2F9"/>
    <a:srgbClr val="808080"/>
    <a:srgbClr val="CDCDCD"/>
    <a:srgbClr val="F4AA6C"/>
    <a:srgbClr val="F6B6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EF3602-E09C-4FB3-88FD-0AF07CCC1424}">
  <a:tblStyle styleId="{90EF3602-E09C-4FB3-88FD-0AF07CCC1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30"/>
    <p:restoredTop sz="94658"/>
  </p:normalViewPr>
  <p:slideViewPr>
    <p:cSldViewPr snapToGrid="0">
      <p:cViewPr>
        <p:scale>
          <a:sx n="156" d="100"/>
          <a:sy n="156" d="100"/>
        </p:scale>
        <p:origin x="1384" y="2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9ca6226cd_2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339ca6226cd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49DA4-AC29-B97B-4BEE-38442966B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96A6FE-31ED-170A-969D-2DAC973706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5BFF0-4524-427E-BB8D-5DB4572F5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04939-C1DD-FECD-7FD7-28219BA7F2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59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9ca6226cd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39ca6226cd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A2291-75C3-A334-02F0-7711A0358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048AD6-20FB-4A3C-CC02-749B6938D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0F6E60-1C73-2C73-08C5-A76F0B1D7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0A0C8-038E-715D-E756-4BADBC945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6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1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4"/>
          <p:cNvGrpSpPr/>
          <p:nvPr/>
        </p:nvGrpSpPr>
        <p:grpSpPr>
          <a:xfrm>
            <a:off x="1823465" y="163205"/>
            <a:ext cx="1581805" cy="342091"/>
            <a:chOff x="3645356" y="188193"/>
            <a:chExt cx="5677387" cy="1227805"/>
          </a:xfrm>
        </p:grpSpPr>
        <p:pic>
          <p:nvPicPr>
            <p:cNvPr id="66" name="Google Shape;66;p14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67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4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14"/>
          <p:cNvSpPr/>
          <p:nvPr/>
        </p:nvSpPr>
        <p:spPr>
          <a:xfrm>
            <a:off x="5653737" y="1653177"/>
            <a:ext cx="3490273" cy="3490323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117" y="212211"/>
            <a:ext cx="1325875" cy="22097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286116" y="2336781"/>
            <a:ext cx="4571811" cy="28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286114" y="1391112"/>
            <a:ext cx="8000670" cy="85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/>
          <p:nvPr/>
        </p:nvSpPr>
        <p:spPr>
          <a:xfrm rot="2700024">
            <a:off x="7461825" y="2614213"/>
            <a:ext cx="1213073" cy="1213073"/>
          </a:xfrm>
          <a:prstGeom prst="roundRect">
            <a:avLst>
              <a:gd name="adj" fmla="val 415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/>
          <p:nvPr/>
        </p:nvSpPr>
        <p:spPr>
          <a:xfrm rot="2700024">
            <a:off x="7104894" y="2891492"/>
            <a:ext cx="646325" cy="662609"/>
          </a:xfrm>
          <a:prstGeom prst="roundRect">
            <a:avLst>
              <a:gd name="adj" fmla="val 838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348" y="2434954"/>
            <a:ext cx="1836547" cy="157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95899" y="4503916"/>
            <a:ext cx="260270" cy="22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 descr="A picture containing ax, vector graphics, tool&#10;&#10;Description automatically generated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2972" y="4258967"/>
            <a:ext cx="223066" cy="183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6373" y="4781048"/>
            <a:ext cx="256264" cy="17728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6949019" y="4480217"/>
            <a:ext cx="1657355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pulp-platform.org</a:t>
            </a:r>
            <a:endParaRPr sz="1100"/>
          </a:p>
        </p:txBody>
      </p:sp>
      <p:sp>
        <p:nvSpPr>
          <p:cNvPr id="79" name="Google Shape;79;p14"/>
          <p:cNvSpPr txBox="1"/>
          <p:nvPr/>
        </p:nvSpPr>
        <p:spPr>
          <a:xfrm>
            <a:off x="7360145" y="4233920"/>
            <a:ext cx="1246228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@pulp_platform</a:t>
            </a:r>
            <a:endParaRPr sz="1100"/>
          </a:p>
        </p:txBody>
      </p:sp>
      <p:sp>
        <p:nvSpPr>
          <p:cNvPr id="80" name="Google Shape;80;p14"/>
          <p:cNvSpPr txBox="1"/>
          <p:nvPr/>
        </p:nvSpPr>
        <p:spPr>
          <a:xfrm>
            <a:off x="6573889" y="4726513"/>
            <a:ext cx="2032485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youtube.com/pulp_platform</a:t>
            </a:r>
            <a:endParaRPr sz="1100"/>
          </a:p>
        </p:txBody>
      </p:sp>
      <p:sp>
        <p:nvSpPr>
          <p:cNvPr id="81" name="Google Shape;81;p14"/>
          <p:cNvSpPr txBox="1"/>
          <p:nvPr/>
        </p:nvSpPr>
        <p:spPr>
          <a:xfrm>
            <a:off x="286115" y="4412057"/>
            <a:ext cx="4538560" cy="53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PULP Platform</a:t>
            </a:r>
            <a:b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Hardware, the way it should be!</a:t>
            </a:r>
            <a:endParaRPr sz="1100"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2"/>
          </p:nvPr>
        </p:nvSpPr>
        <p:spPr>
          <a:xfrm>
            <a:off x="286116" y="2913662"/>
            <a:ext cx="4571811" cy="128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600" b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>
                <a:solidFill>
                  <a:schemeClr val="accent3"/>
                </a:solidFill>
              </a:defRPr>
            </a:lvl1pPr>
            <a:lvl2pPr lvl="1">
              <a:buNone/>
              <a:defRPr sz="1300">
                <a:solidFill>
                  <a:schemeClr val="accent3"/>
                </a:solidFill>
              </a:defRPr>
            </a:lvl2pPr>
            <a:lvl3pPr lvl="2">
              <a:buNone/>
              <a:defRPr sz="1300">
                <a:solidFill>
                  <a:schemeClr val="accent3"/>
                </a:solidFill>
              </a:defRPr>
            </a:lvl3pPr>
            <a:lvl4pPr lvl="3">
              <a:buNone/>
              <a:defRPr sz="1300">
                <a:solidFill>
                  <a:schemeClr val="accent3"/>
                </a:solidFill>
              </a:defRPr>
            </a:lvl4pPr>
            <a:lvl5pPr lvl="4">
              <a:buNone/>
              <a:defRPr sz="1300">
                <a:solidFill>
                  <a:schemeClr val="accent3"/>
                </a:solidFill>
              </a:defRPr>
            </a:lvl5pPr>
            <a:lvl6pPr lvl="5">
              <a:buNone/>
              <a:defRPr sz="1300">
                <a:solidFill>
                  <a:schemeClr val="accent3"/>
                </a:solidFill>
              </a:defRPr>
            </a:lvl6pPr>
            <a:lvl7pPr lvl="6">
              <a:buNone/>
              <a:defRPr sz="1300">
                <a:solidFill>
                  <a:schemeClr val="accent3"/>
                </a:solidFill>
              </a:defRPr>
            </a:lvl7pPr>
            <a:lvl8pPr lvl="7">
              <a:buNone/>
              <a:defRPr sz="1300">
                <a:solidFill>
                  <a:schemeClr val="accent3"/>
                </a:solidFill>
              </a:defRPr>
            </a:lvl8pPr>
            <a:lvl9pPr lvl="8">
              <a:buNone/>
              <a:defRPr sz="13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Slide">
  <p:cSld name="Standard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365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by-side">
  <p:cSld name="Two-by-s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2"/>
          </p:nvPr>
        </p:nvSpPr>
        <p:spPr>
          <a:xfrm>
            <a:off x="4237713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plus two">
  <p:cSld name="One plus tw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237378" y="742930"/>
            <a:ext cx="8000670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2"/>
          </p:nvPr>
        </p:nvSpPr>
        <p:spPr>
          <a:xfrm>
            <a:off x="237378" y="2745388"/>
            <a:ext cx="4000335" cy="214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3"/>
          </p:nvPr>
        </p:nvSpPr>
        <p:spPr>
          <a:xfrm>
            <a:off x="4237713" y="2745388"/>
            <a:ext cx="4000335" cy="214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n-Thick">
  <p:cSld name="Thin-Thic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3094760" y="742930"/>
            <a:ext cx="5143288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2"/>
          </p:nvPr>
        </p:nvSpPr>
        <p:spPr>
          <a:xfrm>
            <a:off x="237378" y="742930"/>
            <a:ext cx="285738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ck-Thin">
  <p:cSld name="Thick-Thi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237378" y="742930"/>
            <a:ext cx="5143288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2"/>
          </p:nvPr>
        </p:nvSpPr>
        <p:spPr>
          <a:xfrm>
            <a:off x="5380666" y="742930"/>
            <a:ext cx="285738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y-side">
  <p:cSld name="3-by-s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244543" y="742930"/>
            <a:ext cx="2571644" cy="400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2"/>
          </p:nvPr>
        </p:nvSpPr>
        <p:spPr>
          <a:xfrm>
            <a:off x="2959060" y="742930"/>
            <a:ext cx="2571644" cy="400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3"/>
          </p:nvPr>
        </p:nvSpPr>
        <p:spPr>
          <a:xfrm>
            <a:off x="5673573" y="742930"/>
            <a:ext cx="2571644" cy="400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box">
  <p:cSld name="4-box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240763" y="742930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2"/>
          </p:nvPr>
        </p:nvSpPr>
        <p:spPr>
          <a:xfrm>
            <a:off x="4241101" y="742930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3"/>
          </p:nvPr>
        </p:nvSpPr>
        <p:spPr>
          <a:xfrm>
            <a:off x="240763" y="2743126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4"/>
          </p:nvPr>
        </p:nvSpPr>
        <p:spPr>
          <a:xfrm>
            <a:off x="4241101" y="2743126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ackground">
  <p:cSld name="Title Background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Only">
  <p:cSld name="Background 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/>
        </p:nvSpPr>
        <p:spPr>
          <a:xfrm>
            <a:off x="748938" y="39223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o Background">
  <p:cSld name="No Background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365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Body 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244839" y="284195"/>
            <a:ext cx="8000672" cy="471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lide 1">
  <p:cSld name="Code Slide 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4572005" y="0"/>
            <a:ext cx="4572005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52" name="Google Shape;152;p27"/>
          <p:cNvGrpSpPr/>
          <p:nvPr/>
        </p:nvGrpSpPr>
        <p:grpSpPr>
          <a:xfrm>
            <a:off x="8255524" y="66639"/>
            <a:ext cx="827065" cy="722093"/>
            <a:chOff x="10401089" y="83956"/>
            <a:chExt cx="1042015" cy="909748"/>
          </a:xfrm>
        </p:grpSpPr>
        <p:sp>
          <p:nvSpPr>
            <p:cNvPr id="153" name="Google Shape;153;p27"/>
            <p:cNvSpPr/>
            <p:nvPr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54" name="Google Shape;154;p27"/>
            <p:cNvSpPr/>
            <p:nvPr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155" name="Google Shape;155;p27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27"/>
          <p:cNvSpPr txBox="1">
            <a:spLocks noGrp="1"/>
          </p:cNvSpPr>
          <p:nvPr>
            <p:ph type="body" idx="2"/>
          </p:nvPr>
        </p:nvSpPr>
        <p:spPr>
          <a:xfrm>
            <a:off x="4572005" y="742930"/>
            <a:ext cx="4576563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1450" tIns="200025" rIns="0" bIns="36275" anchor="t" anchorCtr="0">
            <a:noAutofit/>
          </a:bodyPr>
          <a:lstStyle>
            <a:lvl1pPr marL="457200" lvl="0" indent="-228600" algn="l">
              <a:lnSpc>
                <a:spcPct val="55555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  <a:defRPr sz="1400" b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lide 2">
  <p:cSld name="Code Slide 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/>
          <p:nvPr/>
        </p:nvSpPr>
        <p:spPr>
          <a:xfrm>
            <a:off x="4572005" y="0"/>
            <a:ext cx="457200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62" name="Google Shape;162;p28"/>
          <p:cNvGrpSpPr/>
          <p:nvPr/>
        </p:nvGrpSpPr>
        <p:grpSpPr>
          <a:xfrm>
            <a:off x="8255524" y="66639"/>
            <a:ext cx="827065" cy="722093"/>
            <a:chOff x="10401089" y="83956"/>
            <a:chExt cx="1042015" cy="909748"/>
          </a:xfrm>
        </p:grpSpPr>
        <p:sp>
          <p:nvSpPr>
            <p:cNvPr id="163" name="Google Shape;163;p28"/>
            <p:cNvSpPr/>
            <p:nvPr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64" name="Google Shape;164;p28"/>
            <p:cNvSpPr/>
            <p:nvPr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165" name="Google Shape;165;p28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28"/>
          <p:cNvSpPr txBox="1">
            <a:spLocks noGrp="1"/>
          </p:cNvSpPr>
          <p:nvPr>
            <p:ph type="body" idx="2"/>
          </p:nvPr>
        </p:nvSpPr>
        <p:spPr>
          <a:xfrm>
            <a:off x="4572005" y="742930"/>
            <a:ext cx="4576563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1450" tIns="200025" rIns="0" bIns="36275" anchor="t" anchorCtr="0">
            <a:noAutofit/>
          </a:bodyPr>
          <a:lstStyle>
            <a:lvl1pPr marL="457200" lvl="0" indent="-228600" algn="l">
              <a:lnSpc>
                <a:spcPct val="55555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  <a:defRPr sz="1400" b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pty White">
  <p:cSld name="Empty White">
    <p:bg>
      <p:bgPr>
        <a:solidFill>
          <a:schemeClr val="lt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pty Black">
  <p:cSld name="Empty Black"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+ Q&amp;A">
  <p:cSld name="Thank you + Q&amp;A">
    <p:bg>
      <p:bgPr>
        <a:solidFill>
          <a:srgbClr val="B4B4B6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/>
        </p:nvSpPr>
        <p:spPr>
          <a:xfrm>
            <a:off x="1532192" y="1567205"/>
            <a:ext cx="2474929" cy="659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1100"/>
          </a:p>
        </p:txBody>
      </p:sp>
      <p:sp>
        <p:nvSpPr>
          <p:cNvPr id="174" name="Google Shape;174;p31"/>
          <p:cNvSpPr/>
          <p:nvPr/>
        </p:nvSpPr>
        <p:spPr>
          <a:xfrm>
            <a:off x="5152847" y="1180109"/>
            <a:ext cx="2574971" cy="2575008"/>
          </a:xfrm>
          <a:custGeom>
            <a:avLst/>
            <a:gdLst/>
            <a:ahLst/>
            <a:cxnLst/>
            <a:rect l="l" t="t" r="r" b="b"/>
            <a:pathLst>
              <a:path w="158750" h="158750" extrusionOk="0">
                <a:moveTo>
                  <a:pt x="8255" y="0"/>
                </a:moveTo>
                <a:cubicBezTo>
                  <a:pt x="3810" y="0"/>
                  <a:pt x="0" y="3810"/>
                  <a:pt x="0" y="8255"/>
                </a:cubicBezTo>
                <a:lnTo>
                  <a:pt x="0" y="119380"/>
                </a:lnTo>
                <a:lnTo>
                  <a:pt x="31750" y="87630"/>
                </a:lnTo>
                <a:lnTo>
                  <a:pt x="111125" y="87630"/>
                </a:lnTo>
                <a:cubicBezTo>
                  <a:pt x="115570" y="87630"/>
                  <a:pt x="119380" y="83820"/>
                  <a:pt x="119380" y="79375"/>
                </a:cubicBezTo>
                <a:lnTo>
                  <a:pt x="119380" y="8255"/>
                </a:lnTo>
                <a:cubicBezTo>
                  <a:pt x="119380" y="3810"/>
                  <a:pt x="115570" y="0"/>
                  <a:pt x="111125" y="0"/>
                </a:cubicBezTo>
                <a:close/>
                <a:moveTo>
                  <a:pt x="135255" y="31750"/>
                </a:moveTo>
                <a:lnTo>
                  <a:pt x="135255" y="103505"/>
                </a:lnTo>
                <a:lnTo>
                  <a:pt x="31750" y="103505"/>
                </a:lnTo>
                <a:lnTo>
                  <a:pt x="31750" y="119380"/>
                </a:lnTo>
                <a:cubicBezTo>
                  <a:pt x="31750" y="123190"/>
                  <a:pt x="35560" y="127000"/>
                  <a:pt x="40005" y="127000"/>
                </a:cubicBezTo>
                <a:lnTo>
                  <a:pt x="127000" y="127000"/>
                </a:lnTo>
                <a:lnTo>
                  <a:pt x="158750" y="158750"/>
                </a:lnTo>
                <a:lnTo>
                  <a:pt x="158750" y="40005"/>
                </a:lnTo>
                <a:cubicBezTo>
                  <a:pt x="158750" y="35560"/>
                  <a:pt x="154940" y="31750"/>
                  <a:pt x="151130" y="3175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72575" tIns="72575" rIns="72575" bIns="72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1"/>
          <p:cNvSpPr txBox="1"/>
          <p:nvPr/>
        </p:nvSpPr>
        <p:spPr>
          <a:xfrm>
            <a:off x="5545468" y="1591635"/>
            <a:ext cx="1160552" cy="61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i="0" u="none">
                <a:solidFill>
                  <a:srgbClr val="B4B4B6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1100"/>
          </a:p>
        </p:txBody>
      </p:sp>
      <p:sp>
        <p:nvSpPr>
          <p:cNvPr id="176" name="Google Shape;17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077E-5042-0548-869A-7270756A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174C9C-B987-0541-A176-A2B2DAD7ED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6" y="742930"/>
            <a:ext cx="8000663" cy="4143263"/>
          </a:xfrm>
        </p:spPr>
        <p:txBody>
          <a:bodyPr lIns="0"/>
          <a:lstStyle>
            <a:lvl1pPr marL="228589" indent="-228589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00025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1464" indent="-171442">
              <a:buClrTx/>
              <a:buFont typeface="Arial" panose="020B0604020202020204" pitchFamily="34" charset="0"/>
              <a:buChar char="•"/>
              <a:defRPr sz="1429">
                <a:solidFill>
                  <a:schemeClr val="tx1"/>
                </a:solidFill>
              </a:defRPr>
            </a:lvl3pPr>
            <a:lvl4pPr marL="742903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14342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E741D-DF86-4A3D-DF9D-A4FFA6F777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87C1C-F0E1-9B48-6BC9-7FFF56ADE9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991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F192FC1B-B3A0-78B7-C079-3AD8A4EDAFEE}"/>
              </a:ext>
            </a:extLst>
          </p:cNvPr>
          <p:cNvGrpSpPr/>
          <p:nvPr userDrawn="1"/>
        </p:nvGrpSpPr>
        <p:grpSpPr>
          <a:xfrm>
            <a:off x="1823463" y="163206"/>
            <a:ext cx="1581803" cy="342091"/>
            <a:chOff x="3645356" y="188193"/>
            <a:chExt cx="5677387" cy="1227805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FDC3554-F5A8-F2B0-CDD0-9503A1DE3A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449E88C-0CCF-054C-1626-D1593E596CF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8D234E9D-C054-5674-1BA3-6CDBCAEC8DE6}"/>
              </a:ext>
            </a:extLst>
          </p:cNvPr>
          <p:cNvSpPr/>
          <p:nvPr userDrawn="1"/>
        </p:nvSpPr>
        <p:spPr>
          <a:xfrm>
            <a:off x="5653731" y="1653177"/>
            <a:ext cx="3490269" cy="3490323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E74E66C-D0DE-D973-3A0F-2E7108413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117" y="212211"/>
            <a:ext cx="1325873" cy="220982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D93D6F44-AA10-891D-BF7D-311C32BF0F9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86116" y="2336781"/>
            <a:ext cx="4571806" cy="285742"/>
          </a:xfrm>
        </p:spPr>
        <p:txBody>
          <a:bodyPr lIns="0" tIns="0" rIns="0" bIns="0" anchor="b"/>
          <a:lstStyle>
            <a:lvl1pPr marL="0" indent="0" algn="l">
              <a:buNone/>
              <a:defRPr sz="1905" b="0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  <a:lvl2pPr marL="342885" indent="0" algn="ctr">
              <a:buNone/>
              <a:defRPr sz="1500"/>
            </a:lvl2pPr>
            <a:lvl3pPr marL="685770" indent="0" algn="ctr">
              <a:buNone/>
              <a:defRPr sz="1350"/>
            </a:lvl3pPr>
            <a:lvl4pPr marL="1028655" indent="0" algn="ctr">
              <a:buNone/>
              <a:defRPr sz="1200"/>
            </a:lvl4pPr>
            <a:lvl5pPr marL="1371540" indent="0" algn="ctr">
              <a:buNone/>
              <a:defRPr sz="1200"/>
            </a:lvl5pPr>
            <a:lvl6pPr marL="1714425" indent="0" algn="ctr">
              <a:buNone/>
              <a:defRPr sz="1200"/>
            </a:lvl6pPr>
            <a:lvl7pPr marL="2057310" indent="0" algn="ctr">
              <a:buNone/>
              <a:defRPr sz="1200"/>
            </a:lvl7pPr>
            <a:lvl8pPr marL="2400195" indent="0" algn="ctr">
              <a:buNone/>
              <a:defRPr sz="1200"/>
            </a:lvl8pPr>
            <a:lvl9pPr marL="274308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31" name="Title 8">
            <a:extLst>
              <a:ext uri="{FF2B5EF4-FFF2-40B4-BE49-F238E27FC236}">
                <a16:creationId xmlns:a16="http://schemas.microsoft.com/office/drawing/2014/main" id="{5D78059F-19FB-CAFA-4937-958597D5C90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86114" y="1391112"/>
            <a:ext cx="8000661" cy="857227"/>
          </a:xfrm>
        </p:spPr>
        <p:txBody>
          <a:bodyPr anchor="t"/>
          <a:lstStyle>
            <a:lvl1pPr>
              <a:defRPr sz="2857" b="0">
                <a:solidFill>
                  <a:schemeClr val="accent3"/>
                </a:solidFill>
                <a:latin typeface="+mj-lt"/>
                <a:ea typeface="Roboto Condensed" panose="02000000000000000000" pitchFamily="2" charset="0"/>
              </a:defRPr>
            </a:lvl1pPr>
          </a:lstStyle>
          <a:p>
            <a:r>
              <a:rPr lang="en-US" noProof="0" dirty="0"/>
              <a:t>Click to edit Master title style (in case you have a</a:t>
            </a:r>
            <a:br>
              <a:rPr lang="en-US" noProof="0" dirty="0"/>
            </a:br>
            <a:r>
              <a:rPr lang="en-US" noProof="0" dirty="0"/>
              <a:t>very very long title it can also span multiple lines)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68568A-23B5-DA36-6C0D-2408AF9BED45}"/>
              </a:ext>
            </a:extLst>
          </p:cNvPr>
          <p:cNvSpPr/>
          <p:nvPr userDrawn="1"/>
        </p:nvSpPr>
        <p:spPr>
          <a:xfrm rot="2700000">
            <a:off x="7461812" y="2614218"/>
            <a:ext cx="1213082" cy="1213063"/>
          </a:xfrm>
          <a:prstGeom prst="roundRect">
            <a:avLst>
              <a:gd name="adj" fmla="val 415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noProof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5778BE-53D9-EBE2-E1E3-9486D873D633}"/>
              </a:ext>
            </a:extLst>
          </p:cNvPr>
          <p:cNvSpPr/>
          <p:nvPr userDrawn="1"/>
        </p:nvSpPr>
        <p:spPr>
          <a:xfrm rot="2700000">
            <a:off x="7104883" y="2891495"/>
            <a:ext cx="646330" cy="662603"/>
          </a:xfrm>
          <a:prstGeom prst="roundRect">
            <a:avLst>
              <a:gd name="adj" fmla="val 838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noProof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4F58EB-B7F2-49D6-1DDD-84753A25C0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1340" y="2434955"/>
            <a:ext cx="1836545" cy="1576054"/>
          </a:xfrm>
          <a:prstGeom prst="rect">
            <a:avLst/>
          </a:prstGeom>
          <a:ln w="666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722F6A-3AA4-BFC3-F572-3A7E83CD6F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5890" y="4503916"/>
            <a:ext cx="260270" cy="223355"/>
          </a:xfrm>
          <a:prstGeom prst="rect">
            <a:avLst/>
          </a:prstGeom>
        </p:spPr>
      </p:pic>
      <p:pic>
        <p:nvPicPr>
          <p:cNvPr id="22" name="Picture 21" descr="A picture containing ax, vector graphics, tool&#10;&#10;Description automatically generated">
            <a:extLst>
              <a:ext uri="{FF2B5EF4-FFF2-40B4-BE49-F238E27FC236}">
                <a16:creationId xmlns:a16="http://schemas.microsoft.com/office/drawing/2014/main" id="{4DD662A7-2596-572A-621E-FC676E54EA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22963" y="4258967"/>
            <a:ext cx="223066" cy="18350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FC50372-BF19-6EDB-06B0-B684360D32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6364" y="4781048"/>
            <a:ext cx="256264" cy="1772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0F954B-C9F2-7811-FBF9-F2B6708CE96A}"/>
              </a:ext>
            </a:extLst>
          </p:cNvPr>
          <p:cNvSpPr txBox="1"/>
          <p:nvPr userDrawn="1"/>
        </p:nvSpPr>
        <p:spPr>
          <a:xfrm>
            <a:off x="6949011" y="4480217"/>
            <a:ext cx="1657353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91" b="0" i="0" u="none" noProof="0">
                <a:solidFill>
                  <a:schemeClr val="bg2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pulp-platform.org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24402-6167-3DAC-15F7-96A8C18DA6C3}"/>
              </a:ext>
            </a:extLst>
          </p:cNvPr>
          <p:cNvSpPr txBox="1"/>
          <p:nvPr userDrawn="1"/>
        </p:nvSpPr>
        <p:spPr>
          <a:xfrm>
            <a:off x="7360137" y="4233920"/>
            <a:ext cx="1246227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91" b="0" i="0" u="none" noProof="0">
                <a:solidFill>
                  <a:schemeClr val="bg2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@pulp_platform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70316D-DDCE-8E08-F033-57AFE61CA03C}"/>
              </a:ext>
            </a:extLst>
          </p:cNvPr>
          <p:cNvSpPr txBox="1"/>
          <p:nvPr userDrawn="1"/>
        </p:nvSpPr>
        <p:spPr>
          <a:xfrm>
            <a:off x="6573881" y="4726513"/>
            <a:ext cx="2032482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91" b="0" i="0" u="none" noProof="0">
                <a:solidFill>
                  <a:schemeClr val="bg2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youtube.com/pulp_platform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C09BED-6F4B-D060-60EF-CB1FD4E4F544}"/>
              </a:ext>
            </a:extLst>
          </p:cNvPr>
          <p:cNvSpPr txBox="1"/>
          <p:nvPr userDrawn="1"/>
        </p:nvSpPr>
        <p:spPr>
          <a:xfrm>
            <a:off x="286115" y="4412057"/>
            <a:ext cx="4538555" cy="53911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5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29" b="1" i="0" noProof="0" dirty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PULP Platform</a:t>
            </a:r>
            <a:br>
              <a:rPr lang="en-US" sz="1429" b="0" i="0" noProof="0" dirty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</a:br>
            <a:r>
              <a:rPr lang="en-US" sz="1429" b="0" i="0" noProof="0" dirty="0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Open Source Hardware, the way it should be!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E1C72157-447E-AAA3-80DA-9A3928C6C6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6116" y="2913663"/>
            <a:ext cx="4571806" cy="1285416"/>
          </a:xfrm>
        </p:spPr>
        <p:txBody>
          <a:bodyPr/>
          <a:lstStyle>
            <a:lvl1pPr marL="0" indent="0">
              <a:buNone/>
              <a:defRPr sz="1587" b="0">
                <a:solidFill>
                  <a:schemeClr val="accent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b="1" noProof="0" dirty="0">
                <a:latin typeface="+mj-lt"/>
              </a:rPr>
              <a:t>Author Name 1    </a:t>
            </a:r>
            <a:r>
              <a:rPr lang="en-US" noProof="0" dirty="0">
                <a:solidFill>
                  <a:schemeClr val="tx1"/>
                </a:solidFill>
              </a:rPr>
              <a:t>mail1@iis.ee.ethz.ch</a:t>
            </a:r>
            <a:br>
              <a:rPr lang="en-US" noProof="0" dirty="0">
                <a:solidFill>
                  <a:schemeClr val="tx1"/>
                </a:solidFill>
              </a:rPr>
            </a:br>
            <a:r>
              <a:rPr lang="en-US" b="1" noProof="0" dirty="0">
                <a:latin typeface="+mj-lt"/>
              </a:rPr>
              <a:t>Author Name 2    </a:t>
            </a:r>
            <a:r>
              <a:rPr lang="en-US" noProof="0" dirty="0">
                <a:solidFill>
                  <a:schemeClr val="tx1"/>
                </a:solidFill>
              </a:rPr>
              <a:t>mail2@iis.ee.ethz.ch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3    </a:t>
            </a:r>
            <a:r>
              <a:rPr lang="en-US" noProof="0" dirty="0">
                <a:solidFill>
                  <a:schemeClr val="tx1"/>
                </a:solidFill>
              </a:rPr>
              <a:t>mail3@unibo.it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4    </a:t>
            </a:r>
            <a:r>
              <a:rPr lang="en-US" noProof="0" dirty="0">
                <a:solidFill>
                  <a:schemeClr val="tx1"/>
                </a:solidFill>
              </a:rPr>
              <a:t>mail4@unibo.it</a:t>
            </a:r>
            <a:endParaRPr lang="en-US" b="1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99645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077E-5042-0548-869A-7270756A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174C9C-B987-0541-A176-A2B2DAD7ED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6" y="742930"/>
            <a:ext cx="8000663" cy="4143263"/>
          </a:xfrm>
        </p:spPr>
        <p:txBody>
          <a:bodyPr lIns="0"/>
          <a:lstStyle>
            <a:lvl1pPr marL="228589" indent="-228589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00025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1464" indent="-171442">
              <a:buClrTx/>
              <a:buFont typeface="Arial" panose="020B0604020202020204" pitchFamily="34" charset="0"/>
              <a:buChar char="•"/>
              <a:defRPr sz="1429">
                <a:solidFill>
                  <a:schemeClr val="tx1"/>
                </a:solidFill>
              </a:defRPr>
            </a:lvl3pPr>
            <a:lvl4pPr marL="742903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14342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E741D-DF86-4A3D-DF9D-A4FFA6F777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87C1C-F0E1-9B48-6BC9-7FFF56ADE9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594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5" y="742930"/>
            <a:ext cx="4000331" cy="4143263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37708" y="742930"/>
            <a:ext cx="4000331" cy="4143263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B5078-341C-4154-4064-BE0AD2B3F9D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DA4-720D-7361-338C-106924EF74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204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-Th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94757" y="742930"/>
            <a:ext cx="5143282" cy="41432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8" y="742930"/>
            <a:ext cx="2857379" cy="41432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BBB8B8-3BA4-B4B8-A5C5-6B943984B6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55C4-9751-FC37-00B6-D3B10C1817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849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ck-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8" y="742930"/>
            <a:ext cx="5143282" cy="41432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80660" y="742930"/>
            <a:ext cx="2857379" cy="41432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29531-4266-41D8-C902-18438A77E80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ADBFD-8297-D7FA-8C82-37223A28A9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074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lus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1930-E256-A84E-8AC4-067EFE37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658AA-5F13-9145-AA9C-7217BB8AFC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8" y="742930"/>
            <a:ext cx="8000661" cy="2000196"/>
          </a:xfrm>
          <a:effectLst/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BBDF1A2-5CF8-E945-BD80-7B75AF0E158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7377" y="2745388"/>
            <a:ext cx="4000331" cy="214306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52D67F4-7CD9-7D48-9F3C-897EB7BBCA2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37708" y="2745388"/>
            <a:ext cx="4000331" cy="214306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C37B2-5C80-94D6-1AEA-FC88E0D7A64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01DA4-BFA2-822A-E2BF-DBC2248BD71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681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44543" y="742930"/>
            <a:ext cx="2571641" cy="4000392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EFD657C-081B-244B-977B-C089FB58A1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59056" y="742930"/>
            <a:ext cx="2571641" cy="4000392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466C897-17D8-464D-80AC-5BEDA0432F9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673566" y="742930"/>
            <a:ext cx="2571641" cy="4000392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B2C5F9-4358-A05F-BE1B-DC3232E3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E2525F-FE6F-3F2A-87F8-E53C217DF6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30934-A358-D4CE-05CE-858B26903D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678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40763" y="742930"/>
            <a:ext cx="4000331" cy="200019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EFD657C-081B-244B-977B-C089FB58A1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41096" y="742930"/>
            <a:ext cx="4000331" cy="200019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7A6DD52-705F-8C4E-BFBD-BE67BF0FB65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240763" y="2743126"/>
            <a:ext cx="4000331" cy="200019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3ED5591-6176-CF4B-A32B-DDE9257B1FB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241096" y="2743126"/>
            <a:ext cx="4000331" cy="200019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2C3703-F424-8B60-F39C-21AD97BE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9A470E-C584-A4A1-8BE3-D0FEE790247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DD1A2-6488-61E8-64DC-5E07F8B192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845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92CF-D048-CF47-9D04-62CE98A9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1ECC96-5C3D-1CA7-88A0-A48C5307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98AFC-21DE-CE33-4051-59D40FE7A6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1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950E2-5B08-DE4D-85C1-073281664B68}"/>
              </a:ext>
            </a:extLst>
          </p:cNvPr>
          <p:cNvSpPr txBox="1"/>
          <p:nvPr userDrawn="1"/>
        </p:nvSpPr>
        <p:spPr>
          <a:xfrm>
            <a:off x="748937" y="39223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571464"/>
            <a:endParaRPr lang="en-US" sz="1905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83599-52C6-66B6-B195-3B42A917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986D1-30CD-4299-12D8-EE049F90DC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804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077E-5042-0548-869A-7270756A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174C9C-B987-0541-A176-A2B2DAD7ED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6" y="742930"/>
            <a:ext cx="8000663" cy="4143263"/>
          </a:xfrm>
        </p:spPr>
        <p:txBody>
          <a:bodyPr lIns="0"/>
          <a:lstStyle>
            <a:lvl1pPr marL="228589" indent="-228589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00025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1464" indent="-171442">
              <a:buClrTx/>
              <a:buFont typeface="Arial" panose="020B0604020202020204" pitchFamily="34" charset="0"/>
              <a:buChar char="•"/>
              <a:defRPr sz="1429">
                <a:solidFill>
                  <a:schemeClr val="tx1"/>
                </a:solidFill>
              </a:defRPr>
            </a:lvl3pPr>
            <a:lvl4pPr marL="742903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14342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51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92CF-D048-CF47-9D04-62CE98A9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407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956A24-FE4F-CC41-AE52-8BE952BA28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4839" y="284194"/>
            <a:ext cx="8000663" cy="47147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E65FE-2553-922C-9C05-7425A35329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E03E8-F737-F054-80B2-299F72A034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423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05887B-DECF-1909-0106-C271E1383F76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5" y="742930"/>
            <a:ext cx="4000331" cy="4143263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918503-FD68-0985-DC60-130D6429AF17}"/>
              </a:ext>
            </a:extLst>
          </p:cNvPr>
          <p:cNvGrpSpPr/>
          <p:nvPr userDrawn="1"/>
        </p:nvGrpSpPr>
        <p:grpSpPr>
          <a:xfrm>
            <a:off x="8302281" y="111861"/>
            <a:ext cx="736048" cy="631650"/>
            <a:chOff x="10460009" y="140930"/>
            <a:chExt cx="927344" cy="79580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770F9B2-741C-86BF-4B24-4F75FD9B6DB8}"/>
                </a:ext>
              </a:extLst>
            </p:cNvPr>
            <p:cNvSpPr/>
            <p:nvPr userDrawn="1"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111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A97EAC4-39EA-2FF4-B3A4-C50D63D1EA52}"/>
                </a:ext>
              </a:extLst>
            </p:cNvPr>
            <p:cNvSpPr/>
            <p:nvPr userDrawn="1"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111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27814A-F32D-DC8B-CECB-BD209099B5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ln w="66675">
              <a:noFill/>
            </a:ln>
          </p:spPr>
        </p:pic>
      </p:grp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D6D6212-ED77-0BC8-29BC-26AA6DBF805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0" y="742930"/>
            <a:ext cx="4576558" cy="4143263"/>
          </a:xfrm>
        </p:spPr>
        <p:txBody>
          <a:bodyPr lIns="468000" tIns="252000"/>
          <a:lstStyle>
            <a:lvl1pPr marL="0" indent="0">
              <a:lnSpc>
                <a:spcPts val="794"/>
              </a:lnSpc>
              <a:buNone/>
              <a:defRPr sz="1429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code</a:t>
            </a:r>
          </a:p>
        </p:txBody>
      </p:sp>
    </p:spTree>
    <p:extLst>
      <p:ext uri="{BB962C8B-B14F-4D97-AF65-F5344CB8AC3E}">
        <p14:creationId xmlns:p14="http://schemas.microsoft.com/office/powerpoint/2010/main" val="6085998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05887B-DECF-1909-0106-C271E1383F76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5" y="742930"/>
            <a:ext cx="4000331" cy="4143263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918503-FD68-0985-DC60-130D6429AF17}"/>
              </a:ext>
            </a:extLst>
          </p:cNvPr>
          <p:cNvGrpSpPr/>
          <p:nvPr userDrawn="1"/>
        </p:nvGrpSpPr>
        <p:grpSpPr>
          <a:xfrm>
            <a:off x="8302281" y="111861"/>
            <a:ext cx="736048" cy="631650"/>
            <a:chOff x="10460009" y="140930"/>
            <a:chExt cx="927344" cy="79580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770F9B2-741C-86BF-4B24-4F75FD9B6DB8}"/>
                </a:ext>
              </a:extLst>
            </p:cNvPr>
            <p:cNvSpPr/>
            <p:nvPr userDrawn="1"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111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A97EAC4-39EA-2FF4-B3A4-C50D63D1EA52}"/>
                </a:ext>
              </a:extLst>
            </p:cNvPr>
            <p:cNvSpPr/>
            <p:nvPr userDrawn="1"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111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27814A-F32D-DC8B-CECB-BD209099B5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ln w="66675">
              <a:noFill/>
            </a:ln>
          </p:spPr>
        </p:pic>
      </p:grp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D6D6212-ED77-0BC8-29BC-26AA6DBF805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0" y="742930"/>
            <a:ext cx="4576558" cy="4143263"/>
          </a:xfrm>
        </p:spPr>
        <p:txBody>
          <a:bodyPr lIns="468000" tIns="252000"/>
          <a:lstStyle>
            <a:lvl1pPr marL="0" indent="0">
              <a:lnSpc>
                <a:spcPts val="794"/>
              </a:lnSpc>
              <a:buNone/>
              <a:defRPr sz="1429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code</a:t>
            </a:r>
          </a:p>
        </p:txBody>
      </p:sp>
    </p:spTree>
    <p:extLst>
      <p:ext uri="{BB962C8B-B14F-4D97-AF65-F5344CB8AC3E}">
        <p14:creationId xmlns:p14="http://schemas.microsoft.com/office/powerpoint/2010/main" val="38137312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228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0703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Q&amp;A">
    <p:bg>
      <p:bgPr>
        <a:solidFill>
          <a:srgbClr val="B4B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8150BE-61A2-B1E2-756A-7134BE7E136A}"/>
              </a:ext>
            </a:extLst>
          </p:cNvPr>
          <p:cNvSpPr txBox="1"/>
          <p:nvPr userDrawn="1"/>
        </p:nvSpPr>
        <p:spPr>
          <a:xfrm>
            <a:off x="1532190" y="1567205"/>
            <a:ext cx="2474926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10" b="0" i="0" u="none" dirty="0">
                <a:solidFill>
                  <a:schemeClr val="bg2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Thank you!</a:t>
            </a:r>
          </a:p>
        </p:txBody>
      </p:sp>
      <p:sp>
        <p:nvSpPr>
          <p:cNvPr id="7" name="Google Shape;1096;p28">
            <a:extLst>
              <a:ext uri="{FF2B5EF4-FFF2-40B4-BE49-F238E27FC236}">
                <a16:creationId xmlns:a16="http://schemas.microsoft.com/office/drawing/2014/main" id="{9EB57577-2B72-4910-D401-BBB6EDA09B5E}"/>
              </a:ext>
            </a:extLst>
          </p:cNvPr>
          <p:cNvSpPr/>
          <p:nvPr userDrawn="1"/>
        </p:nvSpPr>
        <p:spPr>
          <a:xfrm>
            <a:off x="5152842" y="1180109"/>
            <a:ext cx="2574968" cy="2575008"/>
          </a:xfrm>
          <a:custGeom>
            <a:avLst/>
            <a:gdLst/>
            <a:ahLst/>
            <a:cxnLst/>
            <a:rect l="l" t="t" r="r" b="b"/>
            <a:pathLst>
              <a:path w="158750" h="158750" extrusionOk="0">
                <a:moveTo>
                  <a:pt x="8255" y="0"/>
                </a:moveTo>
                <a:cubicBezTo>
                  <a:pt x="3810" y="0"/>
                  <a:pt x="0" y="3810"/>
                  <a:pt x="0" y="8255"/>
                </a:cubicBezTo>
                <a:lnTo>
                  <a:pt x="0" y="119380"/>
                </a:lnTo>
                <a:lnTo>
                  <a:pt x="31750" y="87630"/>
                </a:lnTo>
                <a:lnTo>
                  <a:pt x="111125" y="87630"/>
                </a:lnTo>
                <a:cubicBezTo>
                  <a:pt x="115570" y="87630"/>
                  <a:pt x="119380" y="83820"/>
                  <a:pt x="119380" y="79375"/>
                </a:cubicBezTo>
                <a:lnTo>
                  <a:pt x="119380" y="8255"/>
                </a:lnTo>
                <a:cubicBezTo>
                  <a:pt x="119380" y="3810"/>
                  <a:pt x="115570" y="0"/>
                  <a:pt x="111125" y="0"/>
                </a:cubicBezTo>
                <a:close/>
                <a:moveTo>
                  <a:pt x="135255" y="31750"/>
                </a:moveTo>
                <a:lnTo>
                  <a:pt x="135255" y="103505"/>
                </a:lnTo>
                <a:lnTo>
                  <a:pt x="31750" y="103505"/>
                </a:lnTo>
                <a:lnTo>
                  <a:pt x="31750" y="119380"/>
                </a:lnTo>
                <a:cubicBezTo>
                  <a:pt x="31750" y="123190"/>
                  <a:pt x="35560" y="127000"/>
                  <a:pt x="40005" y="127000"/>
                </a:cubicBezTo>
                <a:lnTo>
                  <a:pt x="127000" y="127000"/>
                </a:lnTo>
                <a:lnTo>
                  <a:pt x="158750" y="158750"/>
                </a:lnTo>
                <a:lnTo>
                  <a:pt x="158750" y="40005"/>
                </a:lnTo>
                <a:cubicBezTo>
                  <a:pt x="158750" y="35560"/>
                  <a:pt x="154940" y="31750"/>
                  <a:pt x="151130" y="3175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72566" tIns="72566" rIns="72566" bIns="7256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1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D5AEE-A9BE-AED9-1997-707BCB05F17E}"/>
              </a:ext>
            </a:extLst>
          </p:cNvPr>
          <p:cNvSpPr txBox="1"/>
          <p:nvPr userDrawn="1"/>
        </p:nvSpPr>
        <p:spPr>
          <a:xfrm>
            <a:off x="5545462" y="1591634"/>
            <a:ext cx="1160551" cy="62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92" b="1" i="0" u="none" dirty="0">
                <a:solidFill>
                  <a:srgbClr val="B4B4B6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8895371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Slide">
  <p:cSld name="1_Standard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237379" y="135245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237375" y="742931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192" lvl="0" indent="-33654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384" lvl="1" indent="-31749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576" lvl="2" indent="-31114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>
                <a:solidFill>
                  <a:schemeClr val="dk1"/>
                </a:solidFill>
              </a:defRPr>
            </a:lvl3pPr>
            <a:lvl4pPr marL="1828768" lvl="3" indent="-28574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5960" lvl="4" indent="-27939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153" lvl="5" indent="-3174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344" lvl="6" indent="-3174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536" lvl="7" indent="-3174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729" lvl="8" indent="-3174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659791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2736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image" Target="../media/image12.png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image" Target="../media/image11.svg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-5400000">
            <a:off x="8255518" y="5"/>
            <a:ext cx="888498" cy="888486"/>
          </a:xfrm>
          <a:prstGeom prst="triangle">
            <a:avLst>
              <a:gd name="adj" fmla="val 100000"/>
            </a:avLst>
          </a:prstGeom>
          <a:solidFill>
            <a:srgbClr val="16863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237378" y="74351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5613176" y="372158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5" name="Google Shape;55;p13"/>
          <p:cNvSpPr/>
          <p:nvPr/>
        </p:nvSpPr>
        <p:spPr>
          <a:xfrm rot="2700024">
            <a:off x="8314439" y="285449"/>
            <a:ext cx="284473" cy="284473"/>
          </a:xfrm>
          <a:prstGeom prst="roundRect">
            <a:avLst>
              <a:gd name="adj" fmla="val 523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6" name="Google Shape;56;p13"/>
          <p:cNvSpPr/>
          <p:nvPr/>
        </p:nvSpPr>
        <p:spPr>
          <a:xfrm rot="2700024">
            <a:off x="8466252" y="172389"/>
            <a:ext cx="510593" cy="510593"/>
          </a:xfrm>
          <a:prstGeom prst="roundRect">
            <a:avLst>
              <a:gd name="adj" fmla="val 523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2290" y="111860"/>
            <a:ext cx="736049" cy="63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378" y="4887852"/>
            <a:ext cx="877914" cy="146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1218693" y="4855937"/>
            <a:ext cx="1063846" cy="230074"/>
            <a:chOff x="3645356" y="188193"/>
            <a:chExt cx="5677387" cy="1227805"/>
          </a:xfrm>
        </p:grpSpPr>
        <p:pic>
          <p:nvPicPr>
            <p:cNvPr id="60" name="Google Shape;60;p13"/>
            <p:cNvPicPr preferRelativeResize="0"/>
            <p:nvPr/>
          </p:nvPicPr>
          <p:blipFill rotWithShape="1">
            <a:blip r:embed="rId2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67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/>
            <p:cNvPicPr preferRelativeResize="0"/>
            <p:nvPr/>
          </p:nvPicPr>
          <p:blipFill rotWithShape="1">
            <a:blip r:embed="rId2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99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A68F4BE-4FA3-A584-7D5F-A0B5C00AA917}"/>
              </a:ext>
            </a:extLst>
          </p:cNvPr>
          <p:cNvSpPr/>
          <p:nvPr userDrawn="1"/>
        </p:nvSpPr>
        <p:spPr>
          <a:xfrm rot="16200000">
            <a:off x="8255509" y="5"/>
            <a:ext cx="888498" cy="888485"/>
          </a:xfrm>
          <a:prstGeom prst="triangle">
            <a:avLst>
              <a:gd name="adj" fmla="val 100000"/>
            </a:avLst>
          </a:prstGeom>
          <a:solidFill>
            <a:srgbClr val="1686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378" y="135245"/>
            <a:ext cx="8000661" cy="492787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377" y="743510"/>
            <a:ext cx="8000663" cy="4143263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/>
          <a:p>
            <a:pPr lvl="0"/>
            <a:r>
              <a:rPr lang="en-US" noProof="0" dirty="0"/>
              <a:t>First line of text</a:t>
            </a:r>
          </a:p>
          <a:p>
            <a:pPr lvl="1"/>
            <a:r>
              <a:rPr lang="en-US" noProof="0" dirty="0"/>
              <a:t>Subtitle</a:t>
            </a:r>
          </a:p>
          <a:p>
            <a:pPr lvl="2"/>
            <a:r>
              <a:rPr lang="en-US" noProof="0" dirty="0"/>
              <a:t>Sub-subtitle</a:t>
            </a:r>
          </a:p>
          <a:p>
            <a:pPr lvl="3"/>
            <a:r>
              <a:rPr lang="en-US" noProof="0" dirty="0"/>
              <a:t>This level should not be used</a:t>
            </a:r>
          </a:p>
          <a:p>
            <a:pPr lvl="4"/>
            <a:r>
              <a:rPr lang="en-US" noProof="0" dirty="0"/>
              <a:t>This level should not be used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254CD-0FE2-BE4E-B26C-04DE1C684BCF}"/>
              </a:ext>
            </a:extLst>
          </p:cNvPr>
          <p:cNvSpPr txBox="1"/>
          <p:nvPr userDrawn="1"/>
        </p:nvSpPr>
        <p:spPr>
          <a:xfrm>
            <a:off x="5613169" y="372158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571464"/>
            <a:endParaRPr lang="en-US" sz="1905" b="0" i="0" noProof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039F93-7DF2-60D6-16FF-CF97CC82260A}"/>
              </a:ext>
            </a:extLst>
          </p:cNvPr>
          <p:cNvSpPr/>
          <p:nvPr userDrawn="1"/>
        </p:nvSpPr>
        <p:spPr>
          <a:xfrm rot="2700000">
            <a:off x="8314429" y="285451"/>
            <a:ext cx="284475" cy="284470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CDF760-B7EB-2325-77A0-22D2F750C836}"/>
              </a:ext>
            </a:extLst>
          </p:cNvPr>
          <p:cNvSpPr/>
          <p:nvPr userDrawn="1"/>
        </p:nvSpPr>
        <p:spPr>
          <a:xfrm rot="2700000">
            <a:off x="8466240" y="172391"/>
            <a:ext cx="510597" cy="510589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A5A80-7EE5-E82F-A70F-F148FEF32070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302281" y="111861"/>
            <a:ext cx="736048" cy="631650"/>
          </a:xfrm>
          <a:prstGeom prst="rect">
            <a:avLst/>
          </a:prstGeom>
          <a:ln w="66675">
            <a:noFill/>
          </a:ln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E150080-BAE7-649E-4121-028FCE97E94A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7378" y="4887852"/>
            <a:ext cx="877913" cy="14632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131B79E-8CB6-5631-3915-CC4CDC568AD6}"/>
              </a:ext>
            </a:extLst>
          </p:cNvPr>
          <p:cNvGrpSpPr/>
          <p:nvPr userDrawn="1"/>
        </p:nvGrpSpPr>
        <p:grpSpPr>
          <a:xfrm>
            <a:off x="1218691" y="4855937"/>
            <a:ext cx="1063845" cy="230074"/>
            <a:chOff x="3645356" y="188193"/>
            <a:chExt cx="5677387" cy="122780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FF2B1B9-AABB-9441-96A8-CE0074DD28E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4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0E9E285-4AAB-8031-4F60-6404016D57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4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sp>
        <p:nvSpPr>
          <p:cNvPr id="4" name="Date Placeholder 12">
            <a:extLst>
              <a:ext uri="{FF2B5EF4-FFF2-40B4-BE49-F238E27FC236}">
                <a16:creationId xmlns:a16="http://schemas.microsoft.com/office/drawing/2014/main" id="{B8319E33-4883-AE4B-34D5-D48A9C68F7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82696" y="4871789"/>
            <a:ext cx="5429020" cy="2285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2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QuantSparse 3D - Bowen Wang, Paul Scheffler</a:t>
            </a:r>
            <a:endParaRPr lang="en-US" dirty="0"/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E9C8C412-C6D2-5E89-86AA-4DBE57662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9781" y="4871177"/>
            <a:ext cx="428607" cy="2285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2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</a:lstStyle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17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hf hdr="0" ftr="0"/>
  <p:txStyles>
    <p:titleStyle>
      <a:lvl1pPr algn="l" defTabSz="685770" rtl="0" eaLnBrk="1" latinLnBrk="0" hangingPunct="1">
        <a:lnSpc>
          <a:spcPct val="90000"/>
        </a:lnSpc>
        <a:spcBef>
          <a:spcPct val="0"/>
        </a:spcBef>
        <a:buNone/>
        <a:defRPr sz="2857" b="0" i="0" kern="1200" spc="-79" baseline="0">
          <a:ln w="15875" cmpd="sng">
            <a:noFill/>
            <a:round/>
          </a:ln>
          <a:solidFill>
            <a:schemeClr val="accent3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589" indent="-228589" algn="l" defTabSz="571464" rtl="0" eaLnBrk="1" latinLnBrk="0" hangingPunct="1">
        <a:lnSpc>
          <a:spcPct val="100000"/>
        </a:lnSpc>
        <a:spcBef>
          <a:spcPts val="952"/>
        </a:spcBef>
        <a:buClr>
          <a:schemeClr val="tx1"/>
        </a:buClr>
        <a:buSzPct val="90000"/>
        <a:buFont typeface="Arial" panose="020B0604020202020204" pitchFamily="34" charset="0"/>
        <a:buChar char="•"/>
        <a:defRPr sz="1905" b="1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1pPr>
      <a:lvl2pPr marL="400025" indent="-171442" algn="l" defTabSz="571464" rtl="0" eaLnBrk="1" latinLnBrk="0" hangingPunct="1">
        <a:lnSpc>
          <a:spcPct val="100000"/>
        </a:lnSpc>
        <a:spcBef>
          <a:spcPts val="476"/>
        </a:spcBef>
        <a:buClr>
          <a:schemeClr val="tx1"/>
        </a:buClr>
        <a:buSzPct val="90000"/>
        <a:buFont typeface="Arial" panose="020B0604020202020204" pitchFamily="34" charset="0"/>
        <a:buChar char="•"/>
        <a:defRPr sz="1587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571464" indent="-171442" algn="l" defTabSz="685770" rtl="0" eaLnBrk="1" latinLnBrk="0" hangingPunct="1">
        <a:lnSpc>
          <a:spcPct val="100000"/>
        </a:lnSpc>
        <a:spcBef>
          <a:spcPts val="476"/>
        </a:spcBef>
        <a:buClr>
          <a:schemeClr val="tx1"/>
        </a:buClr>
        <a:buSzPct val="90000"/>
        <a:buFont typeface="Arial" panose="020B0604020202020204" pitchFamily="34" charset="0"/>
        <a:buChar char="•"/>
        <a:defRPr sz="1429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742903" indent="-171442" algn="l" defTabSz="68577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952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914342" indent="-171442" algn="l" defTabSz="68577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873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1885868" indent="-171442" algn="l" defTabSz="68577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52" indent="-171442" algn="l" defTabSz="68577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37" indent="-171442" algn="l" defTabSz="68577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22" indent="-171442" algn="l" defTabSz="68577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5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5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25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95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8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>
            <a:spLocks noGrp="1"/>
          </p:cNvSpPr>
          <p:nvPr>
            <p:ph type="subTitle" idx="1"/>
          </p:nvPr>
        </p:nvSpPr>
        <p:spPr>
          <a:xfrm>
            <a:off x="286116" y="2364675"/>
            <a:ext cx="4571811" cy="28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Integrated Systems Laboratory (ETH Zürich)</a:t>
            </a:r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286114" y="1533984"/>
            <a:ext cx="8000670" cy="8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/>
              <a:t>QuantSparse 3D Biweekly 2025-07-01</a:t>
            </a:r>
            <a:endParaRPr dirty="0"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2"/>
          </p:nvPr>
        </p:nvSpPr>
        <p:spPr>
          <a:xfrm>
            <a:off x="286116" y="2952542"/>
            <a:ext cx="4571811" cy="128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168638"/>
                </a:solidFill>
                <a:latin typeface="Calibri"/>
                <a:ea typeface="Calibri"/>
                <a:cs typeface="Calibri"/>
                <a:sym typeface="Calibri"/>
              </a:rPr>
              <a:t>Bowen Wang</a:t>
            </a:r>
            <a:r>
              <a:rPr lang="en">
                <a:solidFill>
                  <a:srgbClr val="168638"/>
                </a:solidFill>
              </a:rPr>
              <a:t>          </a:t>
            </a:r>
            <a:r>
              <a:rPr lang="en">
                <a:solidFill>
                  <a:srgbClr val="000000"/>
                </a:solidFill>
              </a:rPr>
              <a:t>bowwang@iis.ee.ethz.ch</a:t>
            </a:r>
            <a:br>
              <a:rPr lang="en" b="1">
                <a:latin typeface="Calibri"/>
                <a:ea typeface="Calibri"/>
                <a:cs typeface="Calibri"/>
                <a:sym typeface="Calibri"/>
              </a:rPr>
            </a:br>
            <a:r>
              <a:rPr lang="en" b="1">
                <a:latin typeface="Calibri"/>
                <a:ea typeface="Calibri"/>
                <a:cs typeface="Calibri"/>
                <a:sym typeface="Calibri"/>
              </a:rPr>
              <a:t>Paul Scheffler</a:t>
            </a:r>
            <a:r>
              <a:rPr lang="en"/>
              <a:t>         </a:t>
            </a:r>
            <a:r>
              <a:rPr lang="en">
                <a:solidFill>
                  <a:schemeClr val="dk1"/>
                </a:solidFill>
              </a:rPr>
              <a:t>paulsc@iis.ee.ethz.ch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Luca Benini</a:t>
            </a:r>
            <a:r>
              <a:rPr lang="en" b="1"/>
              <a:t>             </a:t>
            </a:r>
            <a:r>
              <a:rPr lang="en">
                <a:solidFill>
                  <a:schemeClr val="dk1"/>
                </a:solidFill>
              </a:rPr>
              <a:t>lbenini@iis.ee.ethz.ch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88C84-878F-61AF-85A8-34EF7BE48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3E9B9-C4FD-8584-CDD0-CA61F941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SpMM Software Emulation (Gustav)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89A23-5FAC-BCCD-2615-2DE572F732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10</a:t>
            </a:fld>
            <a:endParaRPr lang="en" kern="120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E6F552-C341-BD37-C3B0-A8E89B80FF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7402" y="711988"/>
            <a:ext cx="6989196" cy="4067250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DB380C05-AC55-6178-DD34-B894F8AD36C6}"/>
              </a:ext>
            </a:extLst>
          </p:cNvPr>
          <p:cNvSpPr/>
          <p:nvPr/>
        </p:nvSpPr>
        <p:spPr>
          <a:xfrm>
            <a:off x="2298968" y="1370228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83E2CFA-B108-1753-F96B-08FA68ABA8EC}"/>
              </a:ext>
            </a:extLst>
          </p:cNvPr>
          <p:cNvSpPr/>
          <p:nvPr/>
        </p:nvSpPr>
        <p:spPr>
          <a:xfrm>
            <a:off x="2298966" y="1866320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1600" b="1" i="0" cap="none" spc="0" dirty="0">
              <a:ln>
                <a:noFill/>
              </a:ln>
              <a:solidFill>
                <a:schemeClr val="bg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E665269-BA1F-CCA9-6C98-D815AFDF1F6E}"/>
              </a:ext>
            </a:extLst>
          </p:cNvPr>
          <p:cNvSpPr/>
          <p:nvPr/>
        </p:nvSpPr>
        <p:spPr>
          <a:xfrm>
            <a:off x="2298966" y="2362413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E08DFF7-ECAE-4FD4-233F-B2B6CA160A53}"/>
              </a:ext>
            </a:extLst>
          </p:cNvPr>
          <p:cNvSpPr/>
          <p:nvPr/>
        </p:nvSpPr>
        <p:spPr>
          <a:xfrm>
            <a:off x="2298965" y="3741039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sz="1600" b="1" i="0" cap="none" spc="0" dirty="0">
              <a:ln>
                <a:noFill/>
              </a:ln>
              <a:solidFill>
                <a:schemeClr val="bg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矩形标注 8">
            <a:extLst>
              <a:ext uri="{FF2B5EF4-FFF2-40B4-BE49-F238E27FC236}">
                <a16:creationId xmlns:a16="http://schemas.microsoft.com/office/drawing/2014/main" id="{0B640BE2-2A20-E993-DC10-4FB62CD081E2}"/>
              </a:ext>
            </a:extLst>
          </p:cNvPr>
          <p:cNvSpPr/>
          <p:nvPr/>
        </p:nvSpPr>
        <p:spPr>
          <a:xfrm>
            <a:off x="168090" y="4118420"/>
            <a:ext cx="2010335" cy="396689"/>
          </a:xfrm>
          <a:prstGeom prst="wedgeRectCallout">
            <a:avLst>
              <a:gd name="adj1" fmla="val 70769"/>
              <a:gd name="adj2" fmla="val -42272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i="0" cap="none" spc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8 </a:t>
            </a:r>
            <a:r>
              <a:rPr lang="en-US" sz="1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denotes the index </a:t>
            </a:r>
            <a:r>
              <a:rPr lang="en-US" sz="1200" b="1" i="0" cap="none" spc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bit-width</a:t>
            </a:r>
          </a:p>
          <a:p>
            <a:pPr algn="ctr"/>
            <a:r>
              <a:rPr lang="en-US" sz="1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SEW = 16</a:t>
            </a:r>
            <a:endParaRPr lang="en-US" sz="1200" b="1" i="0" cap="none" spc="0" dirty="0">
              <a:ln>
                <a:noFill/>
              </a:ln>
              <a:solidFill>
                <a:schemeClr val="accent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39171F6-C0E0-4305-15E9-8AA381F2930D}"/>
              </a:ext>
            </a:extLst>
          </p:cNvPr>
          <p:cNvSpPr/>
          <p:nvPr/>
        </p:nvSpPr>
        <p:spPr>
          <a:xfrm>
            <a:off x="7265412" y="711988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sz="1600" b="1" i="0" cap="none" spc="0" dirty="0">
              <a:ln>
                <a:noFill/>
              </a:ln>
              <a:solidFill>
                <a:schemeClr val="bg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矩形标注 11">
            <a:extLst>
              <a:ext uri="{FF2B5EF4-FFF2-40B4-BE49-F238E27FC236}">
                <a16:creationId xmlns:a16="http://schemas.microsoft.com/office/drawing/2014/main" id="{61889075-05FE-0858-D76E-563754AE4341}"/>
              </a:ext>
            </a:extLst>
          </p:cNvPr>
          <p:cNvSpPr/>
          <p:nvPr/>
        </p:nvSpPr>
        <p:spPr>
          <a:xfrm>
            <a:off x="1358153" y="3251946"/>
            <a:ext cx="820272" cy="396689"/>
          </a:xfrm>
          <a:prstGeom prst="wedgeRectCallout">
            <a:avLst>
              <a:gd name="adj1" fmla="val 100398"/>
              <a:gd name="adj2" fmla="val 47036"/>
            </a:avLst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i="0" cap="none" spc="0" dirty="0">
                <a:ln>
                  <a:noFill/>
                </a:ln>
                <a:solidFill>
                  <a:schemeClr val="accent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SEW = 8</a:t>
            </a:r>
          </a:p>
        </p:txBody>
      </p:sp>
    </p:spTree>
    <p:extLst>
      <p:ext uri="{BB962C8B-B14F-4D97-AF65-F5344CB8AC3E}">
        <p14:creationId xmlns:p14="http://schemas.microsoft.com/office/powerpoint/2010/main" val="238043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4302C-C7AD-E349-983E-D3A8F670E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30CD5-4446-97C0-BD05-2C0E77E7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SpMM Software Emulation (Gustav)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37310-DD38-040E-A64C-471FF23C2F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11</a:t>
            </a:fld>
            <a:endParaRPr lang="en" kern="120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C1E3FE-27A1-D9A4-FB1F-1D10D1911E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7402" y="718058"/>
            <a:ext cx="6989196" cy="4055109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9FF6FBB0-BBDF-35CA-8506-D91BAF308870}"/>
              </a:ext>
            </a:extLst>
          </p:cNvPr>
          <p:cNvSpPr/>
          <p:nvPr/>
        </p:nvSpPr>
        <p:spPr>
          <a:xfrm>
            <a:off x="2318989" y="2745612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2490B06-B267-2C7F-A66E-CCB45A0A65D0}"/>
              </a:ext>
            </a:extLst>
          </p:cNvPr>
          <p:cNvSpPr/>
          <p:nvPr/>
        </p:nvSpPr>
        <p:spPr>
          <a:xfrm>
            <a:off x="5635080" y="3794981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7" name="矩形标注 6">
            <a:extLst>
              <a:ext uri="{FF2B5EF4-FFF2-40B4-BE49-F238E27FC236}">
                <a16:creationId xmlns:a16="http://schemas.microsoft.com/office/drawing/2014/main" id="{FB9BBF68-EFB1-83B4-2B23-53C2EF59A005}"/>
              </a:ext>
            </a:extLst>
          </p:cNvPr>
          <p:cNvSpPr/>
          <p:nvPr/>
        </p:nvSpPr>
        <p:spPr>
          <a:xfrm>
            <a:off x="360420" y="3008005"/>
            <a:ext cx="1797982" cy="396689"/>
          </a:xfrm>
          <a:prstGeom prst="wedgeRectCallout">
            <a:avLst>
              <a:gd name="adj1" fmla="val 74698"/>
              <a:gd name="adj2" fmla="val -13535"/>
            </a:avLst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i="0" cap="none" spc="0" dirty="0">
                <a:ln>
                  <a:noFill/>
                </a:ln>
                <a:solidFill>
                  <a:schemeClr val="accent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Gather effective elements for accumulation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2DC281-3034-A83C-978E-F7882ACE56F9}"/>
              </a:ext>
            </a:extLst>
          </p:cNvPr>
          <p:cNvSpPr/>
          <p:nvPr/>
        </p:nvSpPr>
        <p:spPr>
          <a:xfrm>
            <a:off x="4572000" y="4327432"/>
            <a:ext cx="4383856" cy="445735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cap="none" spc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~50% instructions are used for </a:t>
            </a:r>
            <a:r>
              <a:rPr lang="en-US" b="1" i="1" u="sng" cap="none" spc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config + scatter/gather</a:t>
            </a:r>
          </a:p>
        </p:txBody>
      </p:sp>
    </p:spTree>
    <p:extLst>
      <p:ext uri="{BB962C8B-B14F-4D97-AF65-F5344CB8AC3E}">
        <p14:creationId xmlns:p14="http://schemas.microsoft.com/office/powerpoint/2010/main" val="4146379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290A1-F622-018C-212D-3A90103F6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F04B-1504-583B-560D-B7B335B41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SpMM Custom Instruction (Gustav)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9BBD3-456B-75E7-FB50-23ADBC3A96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12</a:t>
            </a:fld>
            <a:endParaRPr lang="en" kern="120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064EC5-B32E-5FF3-9E4A-9B2A5B59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1413" y="528621"/>
            <a:ext cx="5613620" cy="434255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0C7C485-3C70-C5FC-FFE2-E476C48672E1}"/>
              </a:ext>
            </a:extLst>
          </p:cNvPr>
          <p:cNvSpPr/>
          <p:nvPr/>
        </p:nvSpPr>
        <p:spPr>
          <a:xfrm>
            <a:off x="3938181" y="3909673"/>
            <a:ext cx="3632855" cy="811341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cap="none" spc="0" dirty="0">
                <a:ln>
                  <a:noFill/>
                </a:ln>
                <a:solidFill>
                  <a:schemeClr val="accent3"/>
                </a:solidFill>
                <a:effectLst/>
                <a:cs typeface="Arial Narrow" panose="020B0604020202020204" pitchFamily="34" charset="0"/>
              </a:rPr>
              <a:t>Config instructions overhead is for SEW discrepancy </a:t>
            </a:r>
            <a:r>
              <a:rPr lang="en-US" b="1" i="1" cap="none" spc="0" dirty="0">
                <a:ln>
                  <a:noFill/>
                </a:ln>
                <a:solidFill>
                  <a:schemeClr val="accent3"/>
                </a:solidFill>
                <a:effectLst/>
                <a:cs typeface="Calibri" panose="020F0502020204030204" pitchFamily="34" charset="0"/>
              </a:rPr>
              <a:t>between</a:t>
            </a:r>
            <a:r>
              <a:rPr lang="en-US" b="1" i="1" cap="none" spc="0" dirty="0">
                <a:ln>
                  <a:noFill/>
                </a:ln>
                <a:solidFill>
                  <a:schemeClr val="accent3"/>
                </a:solidFill>
                <a:effectLst/>
                <a:cs typeface="Arial Narrow" panose="020B0604020202020204" pitchFamily="34" charset="0"/>
              </a:rPr>
              <a:t> </a:t>
            </a:r>
            <a:r>
              <a:rPr lang="en-US" b="1" i="1" u="sng" cap="none" spc="0" dirty="0">
                <a:ln>
                  <a:noFill/>
                </a:ln>
                <a:solidFill>
                  <a:schemeClr val="accent3"/>
                </a:solidFill>
                <a:effectLst/>
                <a:cs typeface="Arial Narrow" panose="020B0604020202020204" pitchFamily="34" charset="0"/>
              </a:rPr>
              <a:t>index load/store </a:t>
            </a:r>
            <a:r>
              <a:rPr lang="en-US" b="1" i="1" cap="none" spc="0" dirty="0">
                <a:ln>
                  <a:noFill/>
                </a:ln>
                <a:solidFill>
                  <a:schemeClr val="accent3"/>
                </a:solidFill>
                <a:effectLst/>
                <a:cs typeface="Arial Narrow" panose="020B0604020202020204" pitchFamily="34" charset="0"/>
              </a:rPr>
              <a:t>and </a:t>
            </a:r>
            <a:r>
              <a:rPr lang="en-US" b="1" i="1" u="sng" cap="none" spc="0" dirty="0">
                <a:ln>
                  <a:noFill/>
                </a:ln>
                <a:solidFill>
                  <a:schemeClr val="accent3"/>
                </a:solidFill>
                <a:effectLst/>
                <a:cs typeface="Arial Narrow" panose="020B0604020202020204" pitchFamily="34" charset="0"/>
              </a:rPr>
              <a:t>widening accumulation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0F502C-763C-3032-7A13-7BB50F24D28A}"/>
              </a:ext>
            </a:extLst>
          </p:cNvPr>
          <p:cNvSpPr/>
          <p:nvPr/>
        </p:nvSpPr>
        <p:spPr>
          <a:xfrm>
            <a:off x="6348657" y="2655329"/>
            <a:ext cx="2591236" cy="492787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dirty="0">
                <a:solidFill>
                  <a:schemeClr val="accent3"/>
                </a:solidFill>
                <a:cs typeface="Arial Narrow" panose="020B0604020202020204" pitchFamily="34" charset="0"/>
              </a:rPr>
              <a:t>Accumulating </a:t>
            </a:r>
            <a:r>
              <a:rPr lang="en-US" b="1" i="1" cap="none" spc="0" dirty="0">
                <a:ln>
                  <a:noFill/>
                </a:ln>
                <a:solidFill>
                  <a:schemeClr val="accent3"/>
                </a:solidFill>
                <a:effectLst/>
                <a:cs typeface="Arial Narrow" panose="020B0604020202020204" pitchFamily="34" charset="0"/>
              </a:rPr>
              <a:t>in SPM is inefficient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0F162D-46EF-278D-D943-3CB01CFBA359}"/>
              </a:ext>
            </a:extLst>
          </p:cNvPr>
          <p:cNvSpPr/>
          <p:nvPr/>
        </p:nvSpPr>
        <p:spPr>
          <a:xfrm>
            <a:off x="5524064" y="838637"/>
            <a:ext cx="2591236" cy="492787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dirty="0">
                <a:solidFill>
                  <a:schemeClr val="accent3"/>
                </a:solidFill>
                <a:cs typeface="Arial Narrow" panose="020B0604020202020204" pitchFamily="34" charset="0"/>
              </a:rPr>
              <a:t>Merged index generation</a:t>
            </a:r>
            <a:endParaRPr lang="en-US" b="1" i="1" cap="none" spc="0" dirty="0">
              <a:ln>
                <a:noFill/>
              </a:ln>
              <a:solidFill>
                <a:schemeClr val="accent3"/>
              </a:solidFill>
              <a:effectLst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099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1C353-F468-A1B8-3532-C29E29697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C99E8-984B-527F-6089-2E8726B1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SpMM Custom Instruction (Gustav)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1866A-CAEB-A3AE-A94D-F8A282764C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13</a:t>
            </a:fld>
            <a:endParaRPr lang="en" kern="120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61886B-AB4C-FF92-6225-8A7CD6A883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6676" y="1073426"/>
            <a:ext cx="8495951" cy="2973787"/>
          </a:xfrm>
          <a:prstGeom prst="rect">
            <a:avLst/>
          </a:prstGeom>
        </p:spPr>
      </p:pic>
      <p:sp>
        <p:nvSpPr>
          <p:cNvPr id="3" name="矩形标注 2">
            <a:extLst>
              <a:ext uri="{FF2B5EF4-FFF2-40B4-BE49-F238E27FC236}">
                <a16:creationId xmlns:a16="http://schemas.microsoft.com/office/drawing/2014/main" id="{BAF4B714-BD2C-9CAE-D55C-EE59D6E4ECB6}"/>
              </a:ext>
            </a:extLst>
          </p:cNvPr>
          <p:cNvSpPr/>
          <p:nvPr/>
        </p:nvSpPr>
        <p:spPr>
          <a:xfrm>
            <a:off x="6785713" y="1244519"/>
            <a:ext cx="1797982" cy="396689"/>
          </a:xfrm>
          <a:prstGeom prst="wedgeRectCallout">
            <a:avLst>
              <a:gd name="adj1" fmla="val -15664"/>
              <a:gd name="adj2" fmla="val 136707"/>
            </a:avLst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i="0" cap="none" spc="0" dirty="0">
                <a:ln>
                  <a:noFill/>
                </a:ln>
                <a:solidFill>
                  <a:schemeClr val="accent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Only requires N:M format to config</a:t>
            </a:r>
          </a:p>
        </p:txBody>
      </p:sp>
    </p:spTree>
    <p:extLst>
      <p:ext uri="{BB962C8B-B14F-4D97-AF65-F5344CB8AC3E}">
        <p14:creationId xmlns:p14="http://schemas.microsoft.com/office/powerpoint/2010/main" val="4144244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5A17E-75F0-C486-A715-7491F25E7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430F8-30B6-A0D2-B0BA-22C874F38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vfwx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_.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cs typeface="Consolas" panose="020B0609020204030204" pitchFamily="49" charset="0"/>
              </a:rPr>
              <a:t>in </a:t>
            </a:r>
            <a:r>
              <a:rPr lang="en-US" dirty="0"/>
              <a:t>Spatz GVSoC Model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9A735-9693-2B97-7E82-B3EA80661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379" y="628032"/>
            <a:ext cx="4518429" cy="4026536"/>
          </a:xfrm>
        </p:spPr>
        <p:txBody>
          <a:bodyPr/>
          <a:lstStyle/>
          <a:p>
            <a:r>
              <a:rPr lang="en-US" sz="1600" dirty="0"/>
              <a:t>Modeled widening indexed instructions</a:t>
            </a:r>
          </a:p>
          <a:p>
            <a:pPr lvl="1"/>
            <a:r>
              <a:rPr lang="en-US" altLang="zh-CN" sz="1280" b="1" dirty="0">
                <a:sym typeface="Wingdings" pitchFamily="2" charset="2"/>
              </a:rPr>
              <a:t>SpMM kernel implementation </a:t>
            </a:r>
            <a:r>
              <a:rPr lang="en-US" altLang="zh-CN" sz="1280" dirty="0">
                <a:sym typeface="Wingdings" pitchFamily="2" charset="2"/>
              </a:rPr>
              <a:t>with software emulation and </a:t>
            </a:r>
            <a:r>
              <a:rPr lang="en-US" altLang="zh-CN" sz="12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vfwx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_.</a:t>
            </a:r>
            <a:r>
              <a:rPr lang="en-US" altLang="zh-CN" sz="12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vf</a:t>
            </a:r>
            <a:r>
              <a:rPr lang="en-US" altLang="zh-CN" sz="1280" dirty="0">
                <a:sym typeface="Wingdings" pitchFamily="2" charset="2"/>
              </a:rPr>
              <a:t> instructions</a:t>
            </a:r>
          </a:p>
          <a:p>
            <a:pPr lvl="1"/>
            <a:r>
              <a:rPr lang="en-US" altLang="zh-CN" sz="1280" dirty="0">
                <a:sym typeface="Wingdings" pitchFamily="2" charset="2"/>
              </a:rPr>
              <a:t>Passed functional verification</a:t>
            </a:r>
          </a:p>
          <a:p>
            <a:pPr lvl="1"/>
            <a:r>
              <a:rPr lang="en-US" altLang="zh-CN" sz="1280" dirty="0">
                <a:sym typeface="Wingdings" pitchFamily="2" charset="2"/>
              </a:rPr>
              <a:t>Added instruction timing models and started performance benchmark</a:t>
            </a:r>
          </a:p>
          <a:p>
            <a:pPr lvl="1"/>
            <a:endParaRPr lang="en-US" altLang="zh-CN" sz="1280" dirty="0">
              <a:sym typeface="Wingdings" pitchFamily="2" charset="2"/>
            </a:endParaRPr>
          </a:p>
          <a:p>
            <a:r>
              <a:rPr lang="en-US" altLang="zh-CN" sz="1598" dirty="0">
                <a:sym typeface="Wingdings" pitchFamily="2" charset="2"/>
              </a:rPr>
              <a:t>Work in progress</a:t>
            </a:r>
          </a:p>
          <a:p>
            <a:pPr lvl="1"/>
            <a:r>
              <a:rPr lang="en-US" altLang="zh-CN" sz="1280" dirty="0">
                <a:sym typeface="Wingdings" pitchFamily="2" charset="2"/>
              </a:rPr>
              <a:t>Kernel optimization on index handling </a:t>
            </a:r>
          </a:p>
          <a:p>
            <a:pPr lvl="1"/>
            <a:r>
              <a:rPr lang="en-US" altLang="zh-CN" sz="1280" dirty="0">
                <a:sym typeface="Wingdings" pitchFamily="2" charset="2"/>
              </a:rPr>
              <a:t>Support more N:M formats, currently only on 2:4</a:t>
            </a:r>
          </a:p>
          <a:p>
            <a:pPr lvl="1"/>
            <a:r>
              <a:rPr lang="en-US" altLang="zh-CN" sz="1280" dirty="0">
                <a:sym typeface="Wingdings" pitchFamily="2" charset="2"/>
              </a:rPr>
              <a:t>Continue performance benchmark</a:t>
            </a:r>
          </a:p>
          <a:p>
            <a:pPr lvl="1"/>
            <a:r>
              <a:rPr lang="en-US" altLang="zh-CN" sz="1280" dirty="0">
                <a:sym typeface="Wingdings" pitchFamily="2" charset="2"/>
              </a:rPr>
              <a:t>Add kernel for activation sparsity handling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1177B-7A50-15C7-4FC5-0C1BA062D1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>
                <a:solidFill>
                  <a:srgbClr val="000000"/>
                </a:solidFill>
              </a:rPr>
              <a:pPr defTabSz="362880">
                <a:buClrTx/>
              </a:pPr>
              <a:t>14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5" name="Arrow: Pentagon 31">
            <a:extLst>
              <a:ext uri="{FF2B5EF4-FFF2-40B4-BE49-F238E27FC236}">
                <a16:creationId xmlns:a16="http://schemas.microsoft.com/office/drawing/2014/main" id="{65CAEF81-2E83-080C-E07D-79D2C4CC73DB}"/>
              </a:ext>
            </a:extLst>
          </p:cNvPr>
          <p:cNvSpPr/>
          <p:nvPr/>
        </p:nvSpPr>
        <p:spPr>
          <a:xfrm flipH="1">
            <a:off x="3898631" y="4144149"/>
            <a:ext cx="5220392" cy="371319"/>
          </a:xfrm>
          <a:prstGeom prst="homePlate">
            <a:avLst>
              <a:gd name="adj" fmla="val 43606"/>
            </a:avLst>
          </a:prstGeom>
          <a:solidFill>
            <a:srgbClr val="1B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32">
            <a:extLst>
              <a:ext uri="{FF2B5EF4-FFF2-40B4-BE49-F238E27FC236}">
                <a16:creationId xmlns:a16="http://schemas.microsoft.com/office/drawing/2014/main" id="{3DFBBE0E-5DB5-06AC-19C8-2E22B4706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5574" y="4202894"/>
            <a:ext cx="251502" cy="251502"/>
          </a:xfrm>
          <a:prstGeom prst="rect">
            <a:avLst/>
          </a:prstGeom>
        </p:spPr>
      </p:pic>
      <p:sp>
        <p:nvSpPr>
          <p:cNvPr id="7" name="TextBox 33">
            <a:extLst>
              <a:ext uri="{FF2B5EF4-FFF2-40B4-BE49-F238E27FC236}">
                <a16:creationId xmlns:a16="http://schemas.microsoft.com/office/drawing/2014/main" id="{C99A6247-2F32-0A00-CFB7-BB2236E99880}"/>
              </a:ext>
            </a:extLst>
          </p:cNvPr>
          <p:cNvSpPr txBox="1"/>
          <p:nvPr/>
        </p:nvSpPr>
        <p:spPr>
          <a:xfrm>
            <a:off x="4488835" y="4205535"/>
            <a:ext cx="4518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Roboto Light" panose="02000000000000000000" pitchFamily="2" charset="0"/>
              </a:rPr>
              <a:t>https://github.com/gvsoc/gvsoc/tree/</a:t>
            </a:r>
            <a:r>
              <a:rPr lang="en-US" altLang="zh-CN" sz="1000" b="0" i="0" dirty="0" err="1">
                <a:solidFill>
                  <a:schemeClr val="bg2"/>
                </a:solidFill>
                <a:effectLst/>
                <a:latin typeface="Consolas" panose="020B0609020204030204" pitchFamily="49" charset="0"/>
                <a:ea typeface="Roboto Light" panose="02000000000000000000" pitchFamily="2" charset="0"/>
              </a:rPr>
              <a:t>soft_hier_release</a:t>
            </a:r>
            <a:r>
              <a:rPr lang="en-US" altLang="zh-CN" sz="10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Roboto Light" panose="02000000000000000000" pitchFamily="2" charset="0"/>
              </a:rPr>
              <a:t>(#</a:t>
            </a:r>
            <a:r>
              <a:rPr lang="en-US" altLang="zh-CN" sz="1000" dirty="0">
                <a:solidFill>
                  <a:schemeClr val="bg2"/>
                </a:solidFill>
                <a:latin typeface="Consolas" panose="020B0609020204030204" pitchFamily="49" charset="0"/>
                <a:ea typeface="Roboto Light" panose="02000000000000000000" pitchFamily="2" charset="0"/>
              </a:rPr>
              <a:t>131</a:t>
            </a:r>
            <a:r>
              <a:rPr lang="en-US" altLang="zh-CN" sz="10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Roboto Light" panose="02000000000000000000" pitchFamily="2" charset="0"/>
              </a:rPr>
              <a:t>)</a:t>
            </a:r>
            <a:endParaRPr lang="en-US" altLang="zh-CN" sz="1000" dirty="0">
              <a:solidFill>
                <a:schemeClr val="bg2"/>
              </a:solidFill>
              <a:latin typeface="Consolas" panose="020B0609020204030204" pitchFamily="49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14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107A6-F9E8-E08B-34D3-D4FC8BA15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BC898-E43F-7742-8B67-49114046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ADD8D-C0CF-EB29-762F-FBF1CDBBA4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 err="1"/>
              <a:t>QuantSparse</a:t>
            </a:r>
            <a:r>
              <a:rPr lang="en-US" dirty="0"/>
              <a:t> 3D - Bowen Wang, Paul Scheffler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D70BC-97EA-D549-B1E0-43B1FC156C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69BFE5-CF78-B398-5412-25D0DC1FAA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3880" y="778438"/>
            <a:ext cx="8571868" cy="230939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9514261-74F9-4EF2-99A2-B3FAB99BF2F3}"/>
              </a:ext>
            </a:extLst>
          </p:cNvPr>
          <p:cNvSpPr/>
          <p:nvPr/>
        </p:nvSpPr>
        <p:spPr>
          <a:xfrm>
            <a:off x="1991001" y="3150661"/>
            <a:ext cx="3180891" cy="1654068"/>
          </a:xfrm>
          <a:prstGeom prst="rect">
            <a:avLst/>
          </a:prstGeom>
          <a:solidFill>
            <a:srgbClr val="B7D9E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1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10063D35-5441-3548-BECA-C1B2A7C16AC4}"/>
              </a:ext>
            </a:extLst>
          </p:cNvPr>
          <p:cNvSpPr txBox="1">
            <a:spLocks/>
          </p:cNvSpPr>
          <p:nvPr/>
        </p:nvSpPr>
        <p:spPr>
          <a:xfrm>
            <a:off x="1869330" y="3150660"/>
            <a:ext cx="3110364" cy="1606399"/>
          </a:xfrm>
          <a:prstGeom prst="rect">
            <a:avLst/>
          </a:prstGeom>
        </p:spPr>
        <p:txBody>
          <a:bodyPr vert="horz" lIns="0" tIns="37146" rIns="0" bIns="36289" rtlCol="0" anchor="t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816" lvl="1" indent="0">
              <a:buNone/>
            </a:pPr>
            <a:r>
              <a:rPr lang="en-US" sz="1100" b="1" dirty="0">
                <a:solidFill>
                  <a:srgbClr val="007894"/>
                </a:solidFill>
                <a:ea typeface="Roboto Light"/>
                <a:cs typeface="Calibri"/>
              </a:rPr>
              <a:t>WP1</a:t>
            </a:r>
          </a:p>
          <a:p>
            <a:pPr marL="500976" lvl="1" indent="-272160"/>
            <a:r>
              <a:rPr lang="en-US" sz="1050" b="1" i="1" dirty="0">
                <a:ea typeface="Roboto Light"/>
                <a:cs typeface="Calibri"/>
              </a:rPr>
              <a:t>Software emulation </a:t>
            </a:r>
            <a:r>
              <a:rPr lang="en-US" sz="1050" i="1" dirty="0">
                <a:ea typeface="Roboto Light"/>
                <a:cs typeface="Calibri"/>
              </a:rPr>
              <a:t>on SpMM with RVV instructions</a:t>
            </a:r>
            <a:endParaRPr lang="en-US" sz="1050" dirty="0">
              <a:ea typeface="Roboto Light"/>
              <a:cs typeface="Calibri"/>
            </a:endParaRPr>
          </a:p>
          <a:p>
            <a:pPr marL="500976" lvl="1" indent="-272160"/>
            <a:r>
              <a:rPr lang="en-US" sz="1050" b="1" i="1" dirty="0">
                <a:ea typeface="Roboto Light"/>
                <a:cs typeface="Calibri"/>
              </a:rPr>
              <a:t>Custom widening index instructions </a:t>
            </a:r>
            <a:r>
              <a:rPr lang="en-US" sz="1050" i="1" dirty="0">
                <a:ea typeface="Roboto Light"/>
                <a:cs typeface="Calibri"/>
              </a:rPr>
              <a:t>in Spatz GVSoC model</a:t>
            </a:r>
            <a:endParaRPr lang="en-US" sz="1050" dirty="0">
              <a:ea typeface="Roboto Light"/>
              <a:cs typeface="Calibri"/>
            </a:endParaRPr>
          </a:p>
          <a:p>
            <a:pPr marL="500976" lvl="1" indent="-272160"/>
            <a:r>
              <a:rPr lang="en-US" sz="1050" b="1" i="1" dirty="0">
                <a:ea typeface="Roboto Light"/>
                <a:cs typeface="Calibri"/>
              </a:rPr>
              <a:t>SpMM kernel implementation </a:t>
            </a:r>
            <a:r>
              <a:rPr lang="en-US" sz="1050" i="1" dirty="0">
                <a:ea typeface="Roboto Light"/>
                <a:cs typeface="Calibri"/>
              </a:rPr>
              <a:t>with </a:t>
            </a:r>
            <a:r>
              <a:rPr lang="en-US" sz="1050" i="1" dirty="0" err="1">
                <a:ea typeface="Roboto Light"/>
                <a:cs typeface="Calibri"/>
              </a:rPr>
              <a:t>vfwx</a:t>
            </a:r>
            <a:r>
              <a:rPr lang="en-US" sz="1050" i="1" dirty="0">
                <a:ea typeface="Roboto Light"/>
                <a:cs typeface="Calibri"/>
              </a:rPr>
              <a:t>_.</a:t>
            </a:r>
            <a:r>
              <a:rPr lang="en-US" sz="1050" i="1" dirty="0" err="1">
                <a:ea typeface="Roboto Light"/>
                <a:cs typeface="Calibri"/>
              </a:rPr>
              <a:t>vf</a:t>
            </a:r>
            <a:r>
              <a:rPr lang="en-US" sz="1050" i="1" dirty="0">
                <a:ea typeface="Roboto Light"/>
                <a:cs typeface="Calibri"/>
              </a:rPr>
              <a:t>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42141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16661-A791-6E41-9E8E-12427A9A3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D6006-4926-E4EF-D926-9962585CF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D5FF1-A436-6E56-27B8-058C87AA78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 err="1"/>
              <a:t>QuantSparse</a:t>
            </a:r>
            <a:r>
              <a:rPr lang="en-US" dirty="0"/>
              <a:t> 3D - Bowen Wang, Paul Scheffler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8388F-FA9E-8EB4-C637-3E167D235F7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B456EE-1CD4-0071-E642-E52621161E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3880" y="778438"/>
            <a:ext cx="8571868" cy="230939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F2C311B-E54D-4E34-2E16-961A6E14A47F}"/>
              </a:ext>
            </a:extLst>
          </p:cNvPr>
          <p:cNvSpPr/>
          <p:nvPr/>
        </p:nvSpPr>
        <p:spPr>
          <a:xfrm>
            <a:off x="1991001" y="3150661"/>
            <a:ext cx="3180891" cy="1654068"/>
          </a:xfrm>
          <a:prstGeom prst="rect">
            <a:avLst/>
          </a:prstGeom>
          <a:solidFill>
            <a:srgbClr val="B7D9E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1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EC738D9-1C9B-B820-B4A7-DFCDAEF061A1}"/>
              </a:ext>
            </a:extLst>
          </p:cNvPr>
          <p:cNvSpPr txBox="1">
            <a:spLocks/>
          </p:cNvSpPr>
          <p:nvPr/>
        </p:nvSpPr>
        <p:spPr>
          <a:xfrm>
            <a:off x="1869330" y="3150660"/>
            <a:ext cx="3110364" cy="1606399"/>
          </a:xfrm>
          <a:prstGeom prst="rect">
            <a:avLst/>
          </a:prstGeom>
        </p:spPr>
        <p:txBody>
          <a:bodyPr vert="horz" lIns="0" tIns="37146" rIns="0" bIns="36289" rtlCol="0" anchor="t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816" lvl="1" indent="0">
              <a:buNone/>
            </a:pPr>
            <a:r>
              <a:rPr lang="en-US" sz="1100" b="1" dirty="0">
                <a:solidFill>
                  <a:srgbClr val="007894"/>
                </a:solidFill>
                <a:ea typeface="Roboto Light"/>
                <a:cs typeface="Calibri"/>
              </a:rPr>
              <a:t>WP1</a:t>
            </a:r>
          </a:p>
          <a:p>
            <a:pPr marL="500976" lvl="1" indent="-272160"/>
            <a:r>
              <a:rPr lang="en-US" sz="1050" b="1" i="1" dirty="0">
                <a:ea typeface="Roboto Light"/>
                <a:cs typeface="Calibri"/>
              </a:rPr>
              <a:t>Gustavson’s algorithm-based </a:t>
            </a:r>
            <a:r>
              <a:rPr lang="en-US" sz="1050" i="1" dirty="0">
                <a:ea typeface="Roboto Light"/>
                <a:cs typeface="Calibri"/>
              </a:rPr>
              <a:t>activation and weight sparsity handling</a:t>
            </a:r>
            <a:endParaRPr lang="en-US" sz="1050" dirty="0">
              <a:ea typeface="Roboto Light"/>
              <a:cs typeface="Calibri"/>
            </a:endParaRPr>
          </a:p>
          <a:p>
            <a:pPr marL="500976" lvl="1" indent="-272160"/>
            <a:r>
              <a:rPr lang="en-US" sz="1050" b="1" i="1" dirty="0">
                <a:ea typeface="Roboto Light"/>
                <a:cs typeface="Calibri"/>
              </a:rPr>
              <a:t>Spatz GVSoC model with FP8 </a:t>
            </a:r>
            <a:r>
              <a:rPr lang="en-US" sz="1050" b="1" i="1" dirty="0" err="1">
                <a:ea typeface="Roboto Light"/>
                <a:cs typeface="Calibri"/>
              </a:rPr>
              <a:t>datapath</a:t>
            </a:r>
            <a:r>
              <a:rPr lang="en-US" sz="1050" b="1" i="1" dirty="0">
                <a:ea typeface="Roboto Light"/>
                <a:cs typeface="Calibri"/>
              </a:rPr>
              <a:t>, </a:t>
            </a:r>
            <a:r>
              <a:rPr lang="en-US" sz="1050" i="1" dirty="0">
                <a:ea typeface="Roboto Light"/>
                <a:cs typeface="Calibri"/>
              </a:rPr>
              <a:t>instruction tests, and Gustav MatMul baseline implementation</a:t>
            </a:r>
            <a:endParaRPr lang="en-US" sz="1050" dirty="0">
              <a:ea typeface="Roboto Light"/>
              <a:cs typeface="Calibri"/>
            </a:endParaRPr>
          </a:p>
          <a:p>
            <a:pPr marL="500976" lvl="1" indent="-272160"/>
            <a:r>
              <a:rPr lang="en-US" sz="1050" b="1" i="1" dirty="0">
                <a:ea typeface="Roboto Light"/>
                <a:cs typeface="Calibri"/>
              </a:rPr>
              <a:t>Spatz MX format </a:t>
            </a:r>
            <a:r>
              <a:rPr lang="en-US" sz="1050" i="1" dirty="0">
                <a:ea typeface="Roboto Light"/>
                <a:cs typeface="Calibri"/>
              </a:rPr>
              <a:t>ISA extension initial discussion</a:t>
            </a:r>
          </a:p>
        </p:txBody>
      </p:sp>
    </p:spTree>
    <p:extLst>
      <p:ext uri="{BB962C8B-B14F-4D97-AF65-F5344CB8AC3E}">
        <p14:creationId xmlns:p14="http://schemas.microsoft.com/office/powerpoint/2010/main" val="3438635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90" name="Google Shape;190;p33"/>
          <p:cNvSpPr txBox="1">
            <a:spLocks noGrp="1"/>
          </p:cNvSpPr>
          <p:nvPr>
            <p:ph type="body" idx="1"/>
          </p:nvPr>
        </p:nvSpPr>
        <p:spPr>
          <a:xfrm>
            <a:off x="237376" y="727914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Progress Update</a:t>
            </a:r>
          </a:p>
          <a:p>
            <a:pPr lvl="1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" b="1" dirty="0"/>
              <a:t>Spatz N:M sparsity format</a:t>
            </a:r>
          </a:p>
          <a:p>
            <a:pPr lvl="2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" dirty="0"/>
              <a:t>Gustavson’s dense FP8 MatMul kernels</a:t>
            </a:r>
          </a:p>
          <a:p>
            <a:pPr lvl="2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" dirty="0"/>
              <a:t>Software emulation: 2:4 FP8 </a:t>
            </a:r>
            <a:r>
              <a:rPr lang="en" dirty="0" err="1"/>
              <a:t>SpMM</a:t>
            </a:r>
            <a:r>
              <a:rPr lang="en" dirty="0"/>
              <a:t> kernel, overhead analysis</a:t>
            </a:r>
          </a:p>
          <a:p>
            <a:pPr lvl="2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" dirty="0"/>
              <a:t>Custom instruction </a:t>
            </a:r>
            <a:r>
              <a:rPr lang="en" sz="11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vfwxmacc.vf</a:t>
            </a:r>
            <a:r>
              <a:rPr lang="en" dirty="0"/>
              <a:t>: widening indexed </a:t>
            </a:r>
            <a:r>
              <a:rPr lang="en" sz="11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macc</a:t>
            </a:r>
            <a:r>
              <a:rPr lang="en" dirty="0"/>
              <a:t> operation</a:t>
            </a:r>
          </a:p>
          <a:p>
            <a:pPr lvl="2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" altLang="zh-CN" dirty="0"/>
              <a:t>Gustavson’s </a:t>
            </a:r>
            <a:r>
              <a:rPr lang="en" altLang="zh-CN" dirty="0" err="1"/>
              <a:t>SpMM</a:t>
            </a:r>
            <a:r>
              <a:rPr lang="en" altLang="zh-CN" dirty="0"/>
              <a:t> FP8 MatMul kernel with </a:t>
            </a:r>
            <a:r>
              <a:rPr lang="en" altLang="zh-CN" sz="11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vfwxmacc.vf</a:t>
            </a:r>
            <a:endParaRPr lang="en"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Timeline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Discussion</a:t>
            </a:r>
            <a:endParaRPr dirty="0"/>
          </a:p>
        </p:txBody>
      </p:sp>
      <p:sp>
        <p:nvSpPr>
          <p:cNvPr id="191" name="Google Shape;191;p33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QuantSparse 3D - Bowen Wang, Paul Scheffler</a:t>
            </a:r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7BB7D-2F51-D3A4-0846-DDDB0DBC6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74C79-219B-3269-E02E-C6F8C4C1C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MatMul (Gustav)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45B19-3DB3-699D-D3D6-EA3559C830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4</a:t>
            </a:fld>
            <a:endParaRPr lang="en" kern="1200">
              <a:solidFill>
                <a:srgbClr val="000000"/>
              </a:solidFill>
            </a:endParaRPr>
          </a:p>
        </p:txBody>
      </p:sp>
      <p:pic>
        <p:nvPicPr>
          <p:cNvPr id="5" name="图片 4" descr="图表, 瀑布图&#10;&#10;AI 生成的内容可能不正确。">
            <a:extLst>
              <a:ext uri="{FF2B5EF4-FFF2-40B4-BE49-F238E27FC236}">
                <a16:creationId xmlns:a16="http://schemas.microsoft.com/office/drawing/2014/main" id="{1138FBFB-F22E-ABA5-F01C-5EDC623F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6" y="1200648"/>
            <a:ext cx="8197264" cy="2933610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D0238A3C-2E68-8407-287C-2D64FBC00C16}"/>
              </a:ext>
            </a:extLst>
          </p:cNvPr>
          <p:cNvSpPr/>
          <p:nvPr/>
        </p:nvSpPr>
        <p:spPr>
          <a:xfrm>
            <a:off x="2009408" y="2109368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549231F-84C4-0EF0-3D3F-DA4AA27F690B}"/>
              </a:ext>
            </a:extLst>
          </p:cNvPr>
          <p:cNvSpPr/>
          <p:nvPr/>
        </p:nvSpPr>
        <p:spPr>
          <a:xfrm>
            <a:off x="4933405" y="1009242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8D35A59-494B-A26C-BFD7-0D42A9A1E090}"/>
              </a:ext>
            </a:extLst>
          </p:cNvPr>
          <p:cNvSpPr/>
          <p:nvPr/>
        </p:nvSpPr>
        <p:spPr>
          <a:xfrm>
            <a:off x="2009407" y="2640543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1600" b="1" i="0" cap="none" spc="0" dirty="0">
              <a:ln>
                <a:noFill/>
              </a:ln>
              <a:solidFill>
                <a:schemeClr val="bg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CC45D2D-7E6D-E8BF-8D2F-915F45FF2440}"/>
              </a:ext>
            </a:extLst>
          </p:cNvPr>
          <p:cNvSpPr/>
          <p:nvPr/>
        </p:nvSpPr>
        <p:spPr>
          <a:xfrm>
            <a:off x="6222652" y="1009242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1600" b="1" i="0" cap="none" spc="0" dirty="0">
              <a:ln>
                <a:noFill/>
              </a:ln>
              <a:solidFill>
                <a:schemeClr val="bg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7782DAB-41A3-1521-1EA7-9C882B684B8D}"/>
              </a:ext>
            </a:extLst>
          </p:cNvPr>
          <p:cNvSpPr/>
          <p:nvPr/>
        </p:nvSpPr>
        <p:spPr>
          <a:xfrm>
            <a:off x="2009406" y="3171718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2AAA7D0-F2C8-6080-FE3B-1969D07E484A}"/>
              </a:ext>
            </a:extLst>
          </p:cNvPr>
          <p:cNvSpPr/>
          <p:nvPr/>
        </p:nvSpPr>
        <p:spPr>
          <a:xfrm>
            <a:off x="7602770" y="1009242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85602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5C2A8-8598-5614-6EEE-5905D070C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A10F-7F42-FC0D-2AF7-EEEAE125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MatMul (Gustav)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2C952-3682-2B01-2E24-02BFBD7E30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5</a:t>
            </a:fld>
            <a:endParaRPr lang="en" kern="120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8499E6-EB0B-7881-8D29-5527C5133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9206" y="1200648"/>
            <a:ext cx="8197264" cy="293360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93BF24F-6C28-8C2E-CBDD-E5E67FE95544}"/>
              </a:ext>
            </a:extLst>
          </p:cNvPr>
          <p:cNvSpPr/>
          <p:nvPr/>
        </p:nvSpPr>
        <p:spPr>
          <a:xfrm>
            <a:off x="1523006" y="3501460"/>
            <a:ext cx="3048994" cy="306564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cap="none" spc="0" dirty="0">
                <a:ln>
                  <a:noFill/>
                </a:ln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Accumulate in VRF</a:t>
            </a:r>
          </a:p>
        </p:txBody>
      </p:sp>
    </p:spTree>
    <p:extLst>
      <p:ext uri="{BB962C8B-B14F-4D97-AF65-F5344CB8AC3E}">
        <p14:creationId xmlns:p14="http://schemas.microsoft.com/office/powerpoint/2010/main" val="2089129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0F337-2B56-FDE2-33A3-3D7FC5AB1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5650-6A27-EA6E-9C8A-D7C33DDC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MatMul (Gustav)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D05C-E201-3395-0735-97A13F5D2A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6</a:t>
            </a:fld>
            <a:endParaRPr lang="en" kern="120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5D604C-726E-6507-B879-B0138A8D82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9207" y="1200648"/>
            <a:ext cx="8197261" cy="2933609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DE04E770-D473-A9EE-0A5E-CD1EFD448908}"/>
              </a:ext>
            </a:extLst>
          </p:cNvPr>
          <p:cNvSpPr/>
          <p:nvPr/>
        </p:nvSpPr>
        <p:spPr>
          <a:xfrm>
            <a:off x="1845099" y="3486043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sz="1600" b="1" i="0" cap="none" spc="0" dirty="0">
              <a:ln>
                <a:noFill/>
              </a:ln>
              <a:solidFill>
                <a:schemeClr val="bg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1C318BD-A37A-5694-F6B8-EE064FBA91AC}"/>
              </a:ext>
            </a:extLst>
          </p:cNvPr>
          <p:cNvSpPr/>
          <p:nvPr/>
        </p:nvSpPr>
        <p:spPr>
          <a:xfrm>
            <a:off x="7598199" y="1009243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sz="1600" b="1" i="0" cap="none" spc="0" dirty="0">
              <a:ln>
                <a:noFill/>
              </a:ln>
              <a:solidFill>
                <a:schemeClr val="bg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017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05CC4-37B6-89FB-D1C6-0B9C36CFD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4361B-8F53-CC8B-E7A1-BACA74771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MatMul (Gustav)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B869-9769-9D9B-AF84-173D467A76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7</a:t>
            </a:fld>
            <a:endParaRPr lang="en" kern="120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41F2B0-1E34-8C0F-30DD-BADC8122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9207" y="1200648"/>
            <a:ext cx="8197261" cy="2933608"/>
          </a:xfrm>
          <a:prstGeom prst="rect">
            <a:avLst/>
          </a:prstGeom>
        </p:spPr>
      </p:pic>
      <p:sp>
        <p:nvSpPr>
          <p:cNvPr id="6" name="下箭头 5">
            <a:extLst>
              <a:ext uri="{FF2B5EF4-FFF2-40B4-BE49-F238E27FC236}">
                <a16:creationId xmlns:a16="http://schemas.microsoft.com/office/drawing/2014/main" id="{55EA9357-EC15-ADA7-4287-851852447E14}"/>
              </a:ext>
            </a:extLst>
          </p:cNvPr>
          <p:cNvSpPr/>
          <p:nvPr/>
        </p:nvSpPr>
        <p:spPr>
          <a:xfrm>
            <a:off x="7408069" y="1264444"/>
            <a:ext cx="200025" cy="471487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F4506A-CFAF-0CC4-4A22-05C81B027F1F}"/>
              </a:ext>
            </a:extLst>
          </p:cNvPr>
          <p:cNvSpPr/>
          <p:nvPr/>
        </p:nvSpPr>
        <p:spPr>
          <a:xfrm>
            <a:off x="6943724" y="1044833"/>
            <a:ext cx="564357" cy="18771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Middle Loop</a:t>
            </a:r>
            <a:endParaRPr lang="en-US" sz="1100" b="1" i="0" cap="none" spc="0" dirty="0">
              <a:ln>
                <a:noFill/>
              </a:ln>
              <a:solidFill>
                <a:schemeClr val="accent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90496C7E-4201-E733-8F20-2519C293B38C}"/>
              </a:ext>
            </a:extLst>
          </p:cNvPr>
          <p:cNvSpPr/>
          <p:nvPr/>
        </p:nvSpPr>
        <p:spPr>
          <a:xfrm rot="16200000">
            <a:off x="7997262" y="964904"/>
            <a:ext cx="200025" cy="471487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039621-0A9B-3FEB-AA7B-2A4A28BAD193}"/>
              </a:ext>
            </a:extLst>
          </p:cNvPr>
          <p:cNvSpPr/>
          <p:nvPr/>
        </p:nvSpPr>
        <p:spPr>
          <a:xfrm>
            <a:off x="7736117" y="924963"/>
            <a:ext cx="1003864" cy="1430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Outer Loop</a:t>
            </a:r>
            <a:endParaRPr lang="en-US" sz="1100" b="1" i="0" cap="none" spc="0" dirty="0">
              <a:ln>
                <a:noFill/>
              </a:ln>
              <a:solidFill>
                <a:schemeClr val="accent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E5722B-CD5C-EC2B-94BE-B4588D24C431}"/>
              </a:ext>
            </a:extLst>
          </p:cNvPr>
          <p:cNvSpPr txBox="1"/>
          <p:nvPr/>
        </p:nvSpPr>
        <p:spPr>
          <a:xfrm>
            <a:off x="8065294" y="9501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581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02347-1516-A1EF-C826-EAAA1334F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14ED-EE33-497C-064D-23B31DE08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SpMM Software Emulation (Gustav)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5BA2B-3E8D-D9E8-0130-B9C4B3A3B9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8</a:t>
            </a:fld>
            <a:endParaRPr lang="en" kern="120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A63837-2706-781A-DD91-9AEFD3DE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3369" y="1194215"/>
            <a:ext cx="8197261" cy="20177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94DC3B-6CD8-EE36-58A1-B8C835F7186A}"/>
              </a:ext>
            </a:extLst>
          </p:cNvPr>
          <p:cNvSpPr/>
          <p:nvPr/>
        </p:nvSpPr>
        <p:spPr>
          <a:xfrm>
            <a:off x="2064545" y="3438251"/>
            <a:ext cx="4864892" cy="603338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cap="none" spc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Index </a:t>
            </a:r>
            <a:r>
              <a:rPr lang="en-US" b="1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generation is required </a:t>
            </a:r>
            <a:r>
              <a:rPr lang="en-US" b="1" i="1" cap="none" spc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bridge the discrepancy</a:t>
            </a:r>
            <a:r>
              <a:rPr lang="zh-CN" altLang="en-US" b="1" i="1" cap="none" spc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i="1" cap="none" spc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n-US" altLang="zh-CN" b="1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two index formats</a:t>
            </a:r>
            <a:endParaRPr lang="en-US" b="1" i="1" cap="none" spc="0" dirty="0">
              <a:ln>
                <a:noFill/>
              </a:ln>
              <a:solidFill>
                <a:schemeClr val="accent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536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69A9F-1E89-03D2-ABBC-6A12F2688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5CE2-4930-BEC3-26F6-76648D41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SpMM Software Emulation (Gustav)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344F9-7E70-8E22-CFFB-1F81BE466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9</a:t>
            </a:fld>
            <a:endParaRPr lang="en" kern="120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42D547-C096-8570-9B93-A15964094E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7402" y="711988"/>
            <a:ext cx="6989196" cy="4067251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C50DAF2C-DF08-4FF6-E242-938EEB930E6C}"/>
              </a:ext>
            </a:extLst>
          </p:cNvPr>
          <p:cNvSpPr/>
          <p:nvPr/>
        </p:nvSpPr>
        <p:spPr>
          <a:xfrm>
            <a:off x="2298968" y="1370228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420B89B-24C4-7D94-B979-C286512490CA}"/>
              </a:ext>
            </a:extLst>
          </p:cNvPr>
          <p:cNvSpPr/>
          <p:nvPr/>
        </p:nvSpPr>
        <p:spPr>
          <a:xfrm>
            <a:off x="2298966" y="1866320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1600" b="1" i="0" cap="none" spc="0" dirty="0">
              <a:ln>
                <a:noFill/>
              </a:ln>
              <a:solidFill>
                <a:schemeClr val="bg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7808D2F-0CA6-B8F4-CF38-1685D812B0F0}"/>
              </a:ext>
            </a:extLst>
          </p:cNvPr>
          <p:cNvSpPr/>
          <p:nvPr/>
        </p:nvSpPr>
        <p:spPr>
          <a:xfrm>
            <a:off x="2298966" y="2362413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2CA879C-E476-6598-8949-8F94706BAFF8}"/>
              </a:ext>
            </a:extLst>
          </p:cNvPr>
          <p:cNvSpPr/>
          <p:nvPr/>
        </p:nvSpPr>
        <p:spPr>
          <a:xfrm>
            <a:off x="5824760" y="2128713"/>
            <a:ext cx="262393" cy="2623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CDD7EF-4FFF-DAB9-1C81-288C58F1CA7A}"/>
              </a:ext>
            </a:extLst>
          </p:cNvPr>
          <p:cNvSpPr/>
          <p:nvPr/>
        </p:nvSpPr>
        <p:spPr>
          <a:xfrm>
            <a:off x="4669971" y="4259857"/>
            <a:ext cx="3850294" cy="603338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cap="none" spc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 VRF scatter RVV instruction support</a:t>
            </a:r>
          </a:p>
          <a:p>
            <a:pPr algn="ctr"/>
            <a:r>
              <a:rPr lang="en-US" b="1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Use L1 to accumulate</a:t>
            </a:r>
            <a:endParaRPr lang="en-US" b="1" i="1" cap="none" spc="0" dirty="0">
              <a:ln>
                <a:noFill/>
              </a:ln>
              <a:solidFill>
                <a:schemeClr val="accent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01568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ULP Triangl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ULP Triangl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1" i="0" cap="none" spc="0" dirty="0">
            <a:ln>
              <a:noFill/>
            </a:ln>
            <a:solidFill>
              <a:schemeClr val="bg2"/>
            </a:solidFill>
            <a:effectLst/>
            <a:latin typeface="Arial Narrow" panose="020B0604020202020204" pitchFamily="34" charset="0"/>
            <a:cs typeface="Arial Narrow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 defTabSz="720000">
          <a:defRPr sz="2400" b="0" i="0" dirty="0" smtClean="0">
            <a:solidFill>
              <a:schemeClr val="tx2"/>
            </a:solidFill>
            <a:latin typeface="Arial Narrow" panose="020B0604020202020204" pitchFamily="34" charset="0"/>
            <a:cs typeface="Arial Narrow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778353-C828-49F6-8D8D-2AB4582EB5C2}" vid="{5F78B0AA-AA4A-4887-80EB-632809F14C64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2083</TotalTime>
  <Words>436</Words>
  <Application>Microsoft Macintosh PowerPoint</Application>
  <PresentationFormat>全屏显示(16:9)</PresentationFormat>
  <Paragraphs>99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Roboto Light</vt:lpstr>
      <vt:lpstr>Calibri Light</vt:lpstr>
      <vt:lpstr>Consolas</vt:lpstr>
      <vt:lpstr>Arial</vt:lpstr>
      <vt:lpstr>Arial Narrow</vt:lpstr>
      <vt:lpstr>Calibri</vt:lpstr>
      <vt:lpstr>Wingdings</vt:lpstr>
      <vt:lpstr>Simple Light</vt:lpstr>
      <vt:lpstr>PULP Triangle</vt:lpstr>
      <vt:lpstr>1_PULP Triangle</vt:lpstr>
      <vt:lpstr>QuantSparse 3D Biweekly 2025-07-01</vt:lpstr>
      <vt:lpstr>Progress Recap</vt:lpstr>
      <vt:lpstr>Agenda</vt:lpstr>
      <vt:lpstr>Dense MatMul (Gustav)</vt:lpstr>
      <vt:lpstr>Dense MatMul (Gustav)</vt:lpstr>
      <vt:lpstr>Dense MatMul (Gustav)</vt:lpstr>
      <vt:lpstr>Dense MatMul (Gustav)</vt:lpstr>
      <vt:lpstr>SpMM Software Emulation (Gustav)</vt:lpstr>
      <vt:lpstr>SpMM Software Emulation (Gustav)</vt:lpstr>
      <vt:lpstr>SpMM Software Emulation (Gustav)</vt:lpstr>
      <vt:lpstr>SpMM Software Emulation (Gustav)</vt:lpstr>
      <vt:lpstr>SpMM Custom Instruction (Gustav)</vt:lpstr>
      <vt:lpstr>SpMM Custom Instruction (Gustav)</vt:lpstr>
      <vt:lpstr>vfwx_.vf in Spatz GVSoC Model</vt:lpstr>
      <vt:lpstr>Progress Update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QuantSparse 3D Biweekly 2025-03-25</dc:title>
  <dc:creator>paulsc</dc:creator>
  <cp:lastModifiedBy>Wang, Bowen</cp:lastModifiedBy>
  <cp:revision>506</cp:revision>
  <dcterms:modified xsi:type="dcterms:W3CDTF">2025-06-30T10:16:15Z</dcterms:modified>
</cp:coreProperties>
</file>